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3"/>
  </p:notesMasterIdLst>
  <p:sldIdLst>
    <p:sldId id="256" r:id="rId3"/>
    <p:sldId id="276" r:id="rId4"/>
    <p:sldId id="277" r:id="rId5"/>
    <p:sldId id="381" r:id="rId6"/>
    <p:sldId id="447" r:id="rId7"/>
    <p:sldId id="448" r:id="rId8"/>
    <p:sldId id="449" r:id="rId9"/>
    <p:sldId id="450" r:id="rId10"/>
    <p:sldId id="380" r:id="rId11"/>
    <p:sldId id="413" r:id="rId12"/>
    <p:sldId id="451" r:id="rId13"/>
    <p:sldId id="452" r:id="rId14"/>
    <p:sldId id="453" r:id="rId15"/>
    <p:sldId id="454" r:id="rId16"/>
    <p:sldId id="455" r:id="rId17"/>
    <p:sldId id="456" r:id="rId18"/>
    <p:sldId id="457" r:id="rId19"/>
    <p:sldId id="458" r:id="rId20"/>
    <p:sldId id="459" r:id="rId21"/>
    <p:sldId id="460" r:id="rId22"/>
    <p:sldId id="461" r:id="rId23"/>
    <p:sldId id="462" r:id="rId24"/>
    <p:sldId id="463" r:id="rId25"/>
    <p:sldId id="464" r:id="rId26"/>
    <p:sldId id="465" r:id="rId27"/>
    <p:sldId id="466" r:id="rId28"/>
    <p:sldId id="467" r:id="rId29"/>
    <p:sldId id="468" r:id="rId30"/>
    <p:sldId id="469" r:id="rId31"/>
    <p:sldId id="470" r:id="rId32"/>
    <p:sldId id="471" r:id="rId33"/>
    <p:sldId id="472" r:id="rId34"/>
    <p:sldId id="473" r:id="rId35"/>
    <p:sldId id="474" r:id="rId36"/>
    <p:sldId id="475" r:id="rId37"/>
    <p:sldId id="476" r:id="rId38"/>
    <p:sldId id="478" r:id="rId39"/>
    <p:sldId id="477" r:id="rId40"/>
    <p:sldId id="479" r:id="rId41"/>
    <p:sldId id="480" r:id="rId42"/>
    <p:sldId id="481" r:id="rId43"/>
    <p:sldId id="482" r:id="rId44"/>
    <p:sldId id="483" r:id="rId45"/>
    <p:sldId id="484" r:id="rId46"/>
    <p:sldId id="485" r:id="rId47"/>
    <p:sldId id="486" r:id="rId48"/>
    <p:sldId id="487" r:id="rId49"/>
    <p:sldId id="488" r:id="rId50"/>
    <p:sldId id="489" r:id="rId51"/>
    <p:sldId id="490" r:id="rId52"/>
    <p:sldId id="491" r:id="rId53"/>
    <p:sldId id="492" r:id="rId54"/>
    <p:sldId id="493" r:id="rId55"/>
    <p:sldId id="494" r:id="rId56"/>
    <p:sldId id="495" r:id="rId57"/>
    <p:sldId id="496" r:id="rId58"/>
    <p:sldId id="497" r:id="rId59"/>
    <p:sldId id="498" r:id="rId60"/>
    <p:sldId id="499" r:id="rId61"/>
    <p:sldId id="500" r:id="rId62"/>
    <p:sldId id="501" r:id="rId63"/>
    <p:sldId id="503" r:id="rId64"/>
    <p:sldId id="502" r:id="rId65"/>
    <p:sldId id="504" r:id="rId66"/>
    <p:sldId id="505" r:id="rId67"/>
    <p:sldId id="506" r:id="rId68"/>
    <p:sldId id="507" r:id="rId69"/>
    <p:sldId id="508" r:id="rId70"/>
    <p:sldId id="509" r:id="rId71"/>
    <p:sldId id="510" r:id="rId72"/>
    <p:sldId id="511" r:id="rId73"/>
    <p:sldId id="512" r:id="rId74"/>
    <p:sldId id="513" r:id="rId75"/>
    <p:sldId id="514" r:id="rId76"/>
    <p:sldId id="515" r:id="rId77"/>
    <p:sldId id="516" r:id="rId78"/>
    <p:sldId id="517" r:id="rId79"/>
    <p:sldId id="518" r:id="rId80"/>
    <p:sldId id="519" r:id="rId81"/>
    <p:sldId id="520" r:id="rId82"/>
    <p:sldId id="521" r:id="rId83"/>
    <p:sldId id="522" r:id="rId84"/>
    <p:sldId id="523" r:id="rId85"/>
    <p:sldId id="524" r:id="rId86"/>
    <p:sldId id="525" r:id="rId87"/>
    <p:sldId id="526" r:id="rId88"/>
    <p:sldId id="527" r:id="rId89"/>
    <p:sldId id="528" r:id="rId90"/>
    <p:sldId id="529" r:id="rId91"/>
    <p:sldId id="530" r:id="rId92"/>
    <p:sldId id="531" r:id="rId93"/>
    <p:sldId id="533" r:id="rId94"/>
    <p:sldId id="534" r:id="rId95"/>
    <p:sldId id="532" r:id="rId96"/>
    <p:sldId id="535" r:id="rId97"/>
    <p:sldId id="536" r:id="rId98"/>
    <p:sldId id="537" r:id="rId99"/>
    <p:sldId id="538" r:id="rId100"/>
    <p:sldId id="343" r:id="rId101"/>
    <p:sldId id="344" r:id="rId102"/>
  </p:sldIdLst>
  <p:sldSz cx="12192000" cy="6858000"/>
  <p:notesSz cx="6858000" cy="9144000"/>
  <p:custDataLst>
    <p:tags r:id="rId10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FFFFFF"/>
    <a:srgbClr val="FF3D3D"/>
    <a:srgbClr val="FDF731"/>
    <a:srgbClr val="383838"/>
    <a:srgbClr val="9CC2F0"/>
    <a:srgbClr val="6FA3E9"/>
    <a:srgbClr val="BEBEBE"/>
    <a:srgbClr val="5D5A72"/>
    <a:srgbClr val="DCDCDC"/>
    <a:srgbClr val="9FBD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079"/>
        <p:guide pos="380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7" Type="http://schemas.openxmlformats.org/officeDocument/2006/relationships/tags" Target="tags/tag377.xml"/><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notesMaster" Target="notesMasters/notesMaster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9" Type="http://schemas.openxmlformats.org/officeDocument/2006/relationships/image" Target="../media/image47.wmf"/><Relationship Id="rId8" Type="http://schemas.openxmlformats.org/officeDocument/2006/relationships/image" Target="../media/image46.wmf"/><Relationship Id="rId7" Type="http://schemas.openxmlformats.org/officeDocument/2006/relationships/image" Target="../media/image45.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7.wmf"/></Relationships>
</file>

<file path=ppt/drawings/_rels/vmlDrawing4.vml.rels><?xml version="1.0" encoding="UTF-8" standalone="yes"?>
<Relationships xmlns="http://schemas.openxmlformats.org/package/2006/relationships"><Relationship Id="rId7" Type="http://schemas.openxmlformats.org/officeDocument/2006/relationships/image" Target="../media/image64.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3"/>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4"/>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a:lstStyle/>
          <a:p>
            <a:endParaRPr lang="zh-CN" altLang="en-US" dirty="0"/>
          </a:p>
        </p:txBody>
      </p:sp>
      <p:sp>
        <p:nvSpPr>
          <p:cNvPr id="18" name="灯片编号占位符 17"/>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66.xml"/><Relationship Id="rId6" Type="http://schemas.openxmlformats.org/officeDocument/2006/relationships/image" Target="../media/image4.png"/><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3.png"/><Relationship Id="rId2" Type="http://schemas.openxmlformats.org/officeDocument/2006/relationships/tags" Target="../tags/tag63.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93.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image" Target="../media/image2.png"/></Relationships>
</file>

<file path=ppt/slides/_rels/slide10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376.xml"/><Relationship Id="rId3" Type="http://schemas.openxmlformats.org/officeDocument/2006/relationships/tags" Target="../tags/tag375.xml"/><Relationship Id="rId2" Type="http://schemas.openxmlformats.org/officeDocument/2006/relationships/tags" Target="../tags/tag374.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99.xml"/><Relationship Id="rId7" Type="http://schemas.openxmlformats.org/officeDocument/2006/relationships/image" Target="../media/image16.wmf"/><Relationship Id="rId6" Type="http://schemas.openxmlformats.org/officeDocument/2006/relationships/oleObject" Target="../embeddings/oleObject2.bin"/><Relationship Id="rId5" Type="http://schemas.openxmlformats.org/officeDocument/2006/relationships/image" Target="../media/image15.wmf"/><Relationship Id="rId4" Type="http://schemas.openxmlformats.org/officeDocument/2006/relationships/oleObject" Target="../embeddings/oleObject1.bin"/><Relationship Id="rId3" Type="http://schemas.openxmlformats.org/officeDocument/2006/relationships/tags" Target="../tags/tag98.xml"/><Relationship Id="rId2" Type="http://schemas.openxmlformats.org/officeDocument/2006/relationships/tags" Target="../tags/tag97.xml"/><Relationship Id="rId10" Type="http://schemas.openxmlformats.org/officeDocument/2006/relationships/vmlDrawing" Target="../drawings/vmlDrawing1.v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02.xml"/><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0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tags" Target="../tags/tag108.xml"/><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tags" Target="../tags/tag107.xml"/><Relationship Id="rId2" Type="http://schemas.openxmlformats.org/officeDocument/2006/relationships/tags" Target="../tags/tag106.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15.xml"/><Relationship Id="rId4" Type="http://schemas.openxmlformats.org/officeDocument/2006/relationships/image" Target="../media/image22.png"/><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18.xml"/><Relationship Id="rId6" Type="http://schemas.openxmlformats.org/officeDocument/2006/relationships/image" Target="../media/image22.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24.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27.xml"/><Relationship Id="rId5" Type="http://schemas.openxmlformats.org/officeDocument/2006/relationships/image" Target="../media/image35.jpeg"/><Relationship Id="rId4" Type="http://schemas.openxmlformats.org/officeDocument/2006/relationships/image" Target="../media/image34.jpeg"/><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30.xml"/><Relationship Id="rId4" Type="http://schemas.openxmlformats.org/officeDocument/2006/relationships/image" Target="../media/image36.jpeg"/><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40.xml"/><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wmf"/><Relationship Id="rId4" Type="http://schemas.openxmlformats.org/officeDocument/2006/relationships/oleObject" Target="../embeddings/oleObject3.bin"/><Relationship Id="rId3" Type="http://schemas.openxmlformats.org/officeDocument/2006/relationships/tags" Target="../tags/tag139.xml"/><Relationship Id="rId2" Type="http://schemas.openxmlformats.org/officeDocument/2006/relationships/tags" Target="../tags/tag138.xml"/><Relationship Id="rId10" Type="http://schemas.openxmlformats.org/officeDocument/2006/relationships/vmlDrawing" Target="../drawings/vmlDrawing2.v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9" Type="http://schemas.openxmlformats.org/officeDocument/2006/relationships/image" Target="../media/image41.wmf"/><Relationship Id="rId8" Type="http://schemas.openxmlformats.org/officeDocument/2006/relationships/oleObject" Target="../embeddings/oleObject6.bin"/><Relationship Id="rId7" Type="http://schemas.openxmlformats.org/officeDocument/2006/relationships/image" Target="../media/image40.wmf"/><Relationship Id="rId6" Type="http://schemas.openxmlformats.org/officeDocument/2006/relationships/oleObject" Target="../embeddings/oleObject5.bin"/><Relationship Id="rId5" Type="http://schemas.openxmlformats.org/officeDocument/2006/relationships/image" Target="../media/image37.wmf"/><Relationship Id="rId4" Type="http://schemas.openxmlformats.org/officeDocument/2006/relationships/oleObject" Target="../embeddings/oleObject4.bin"/><Relationship Id="rId3" Type="http://schemas.openxmlformats.org/officeDocument/2006/relationships/tags" Target="../tags/tag142.xml"/><Relationship Id="rId24" Type="http://schemas.openxmlformats.org/officeDocument/2006/relationships/vmlDrawing" Target="../drawings/vmlDrawing3.vml"/><Relationship Id="rId23" Type="http://schemas.openxmlformats.org/officeDocument/2006/relationships/slideLayout" Target="../slideLayouts/slideLayout1.xml"/><Relationship Id="rId22" Type="http://schemas.openxmlformats.org/officeDocument/2006/relationships/tags" Target="../tags/tag143.xml"/><Relationship Id="rId21" Type="http://schemas.openxmlformats.org/officeDocument/2006/relationships/image" Target="../media/image47.wmf"/><Relationship Id="rId20" Type="http://schemas.openxmlformats.org/officeDocument/2006/relationships/oleObject" Target="../embeddings/oleObject12.bin"/><Relationship Id="rId2" Type="http://schemas.openxmlformats.org/officeDocument/2006/relationships/tags" Target="../tags/tag141.xml"/><Relationship Id="rId19" Type="http://schemas.openxmlformats.org/officeDocument/2006/relationships/image" Target="../media/image46.wmf"/><Relationship Id="rId18" Type="http://schemas.openxmlformats.org/officeDocument/2006/relationships/oleObject" Target="../embeddings/oleObject11.bin"/><Relationship Id="rId17" Type="http://schemas.openxmlformats.org/officeDocument/2006/relationships/image" Target="../media/image45.wmf"/><Relationship Id="rId16" Type="http://schemas.openxmlformats.org/officeDocument/2006/relationships/oleObject" Target="../embeddings/oleObject10.bin"/><Relationship Id="rId15" Type="http://schemas.openxmlformats.org/officeDocument/2006/relationships/image" Target="../media/image44.wmf"/><Relationship Id="rId14" Type="http://schemas.openxmlformats.org/officeDocument/2006/relationships/oleObject" Target="../embeddings/oleObject9.bin"/><Relationship Id="rId13" Type="http://schemas.openxmlformats.org/officeDocument/2006/relationships/image" Target="../media/image43.wmf"/><Relationship Id="rId12" Type="http://schemas.openxmlformats.org/officeDocument/2006/relationships/oleObject" Target="../embeddings/oleObject8.bin"/><Relationship Id="rId11" Type="http://schemas.openxmlformats.org/officeDocument/2006/relationships/image" Target="../media/image42.wmf"/><Relationship Id="rId10" Type="http://schemas.openxmlformats.org/officeDocument/2006/relationships/oleObject" Target="../embeddings/oleObject7.bin"/><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50.xml"/><Relationship Id="rId5" Type="http://schemas.openxmlformats.org/officeDocument/2006/relationships/image" Target="../media/image48.jpeg"/><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2.xml"/><Relationship Id="rId4" Type="http://schemas.openxmlformats.org/officeDocument/2006/relationships/image" Target="../media/image5.png"/><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56.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tags" Target="../tags/tag166.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image" Target="../media/image51.png"/><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81.xml"/><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84.xml"/><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9" Type="http://schemas.openxmlformats.org/officeDocument/2006/relationships/image" Target="../media/image60.wmf"/><Relationship Id="rId8" Type="http://schemas.openxmlformats.org/officeDocument/2006/relationships/oleObject" Target="../embeddings/oleObject15.bin"/><Relationship Id="rId7" Type="http://schemas.openxmlformats.org/officeDocument/2006/relationships/image" Target="../media/image59.wmf"/><Relationship Id="rId6" Type="http://schemas.openxmlformats.org/officeDocument/2006/relationships/oleObject" Target="../embeddings/oleObject14.bin"/><Relationship Id="rId5" Type="http://schemas.openxmlformats.org/officeDocument/2006/relationships/image" Target="../media/image58.wmf"/><Relationship Id="rId4" Type="http://schemas.openxmlformats.org/officeDocument/2006/relationships/oleObject" Target="../embeddings/oleObject13.bin"/><Relationship Id="rId3" Type="http://schemas.openxmlformats.org/officeDocument/2006/relationships/tags" Target="../tags/tag186.xml"/><Relationship Id="rId20" Type="http://schemas.openxmlformats.org/officeDocument/2006/relationships/vmlDrawing" Target="../drawings/vmlDrawing4.vml"/><Relationship Id="rId2" Type="http://schemas.openxmlformats.org/officeDocument/2006/relationships/tags" Target="../tags/tag185.xml"/><Relationship Id="rId19" Type="http://schemas.openxmlformats.org/officeDocument/2006/relationships/slideLayout" Target="../slideLayouts/slideLayout1.xml"/><Relationship Id="rId18" Type="http://schemas.openxmlformats.org/officeDocument/2006/relationships/tags" Target="../tags/tag187.xml"/><Relationship Id="rId17" Type="http://schemas.openxmlformats.org/officeDocument/2006/relationships/image" Target="../media/image64.wmf"/><Relationship Id="rId16" Type="http://schemas.openxmlformats.org/officeDocument/2006/relationships/oleObject" Target="../embeddings/oleObject19.bin"/><Relationship Id="rId15" Type="http://schemas.openxmlformats.org/officeDocument/2006/relationships/image" Target="../media/image63.wmf"/><Relationship Id="rId14" Type="http://schemas.openxmlformats.org/officeDocument/2006/relationships/oleObject" Target="../embeddings/oleObject18.bin"/><Relationship Id="rId13" Type="http://schemas.openxmlformats.org/officeDocument/2006/relationships/image" Target="../media/image62.wmf"/><Relationship Id="rId12" Type="http://schemas.openxmlformats.org/officeDocument/2006/relationships/oleObject" Target="../embeddings/oleObject17.bin"/><Relationship Id="rId11" Type="http://schemas.openxmlformats.org/officeDocument/2006/relationships/image" Target="../media/image61.wmf"/><Relationship Id="rId10" Type="http://schemas.openxmlformats.org/officeDocument/2006/relationships/oleObject" Target="../embeddings/oleObject16.bin"/><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90.xml"/><Relationship Id="rId4" Type="http://schemas.openxmlformats.org/officeDocument/2006/relationships/image" Target="../media/image65.png"/><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5.xml"/><Relationship Id="rId4" Type="http://schemas.openxmlformats.org/officeDocument/2006/relationships/image" Target="../media/image6.png"/><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96.xml"/><Relationship Id="rId4" Type="http://schemas.openxmlformats.org/officeDocument/2006/relationships/image" Target="../media/image66.png"/><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8" Type="http://schemas.openxmlformats.org/officeDocument/2006/relationships/vmlDrawing" Target="../drawings/vmlDrawing5.vml"/><Relationship Id="rId7" Type="http://schemas.openxmlformats.org/officeDocument/2006/relationships/slideLayout" Target="../slideLayouts/slideLayout1.xml"/><Relationship Id="rId6" Type="http://schemas.openxmlformats.org/officeDocument/2006/relationships/tags" Target="../tags/tag199.xml"/><Relationship Id="rId5" Type="http://schemas.openxmlformats.org/officeDocument/2006/relationships/image" Target="../media/image67.wmf"/><Relationship Id="rId4" Type="http://schemas.openxmlformats.org/officeDocument/2006/relationships/oleObject" Target="../embeddings/oleObject20.bin"/><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02.xml"/><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05.xml"/><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11.xml"/><Relationship Id="rId4" Type="http://schemas.openxmlformats.org/officeDocument/2006/relationships/image" Target="../media/image70.png"/><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14.xml"/><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17.xml"/><Relationship Id="rId4" Type="http://schemas.openxmlformats.org/officeDocument/2006/relationships/image" Target="../media/image73.png"/><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20.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image" Target="../media/image6.png"/><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26.xml"/><Relationship Id="rId4" Type="http://schemas.openxmlformats.org/officeDocument/2006/relationships/image" Target="../media/image77.png"/><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image" Target="../media/image2.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29.xml"/><Relationship Id="rId3" Type="http://schemas.openxmlformats.org/officeDocument/2006/relationships/tags" Target="../tags/tag228.xml"/><Relationship Id="rId2" Type="http://schemas.openxmlformats.org/officeDocument/2006/relationships/tags" Target="../tags/tag227.xml"/><Relationship Id="rId1" Type="http://schemas.openxmlformats.org/officeDocument/2006/relationships/image" Target="../media/image2.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32.xml"/><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image" Target="../media/image2.png"/></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35.xml"/><Relationship Id="rId4" Type="http://schemas.openxmlformats.org/officeDocument/2006/relationships/image" Target="../media/image78.png"/><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38.xml"/><Relationship Id="rId3" Type="http://schemas.openxmlformats.org/officeDocument/2006/relationships/tags" Target="../tags/tag237.xml"/><Relationship Id="rId2" Type="http://schemas.openxmlformats.org/officeDocument/2006/relationships/tags" Target="../tags/tag236.xml"/><Relationship Id="rId1" Type="http://schemas.openxmlformats.org/officeDocument/2006/relationships/image" Target="../media/image2.png"/></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41.xml"/><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image" Target="../media/image2.png"/></Relationships>
</file>

<file path=ppt/slides/_rels/slide5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44.xml"/><Relationship Id="rId7" Type="http://schemas.openxmlformats.org/officeDocument/2006/relationships/image" Target="../media/image82.png"/><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image" Target="../media/image2.png"/></Relationships>
</file>

<file path=ppt/slides/_rels/slide5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47.xml"/><Relationship Id="rId4" Type="http://schemas.openxmlformats.org/officeDocument/2006/relationships/image" Target="../media/image83.png"/><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image" Target="../media/image2.png"/></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50.xml"/><Relationship Id="rId4" Type="http://schemas.openxmlformats.org/officeDocument/2006/relationships/image" Target="../media/image84.png"/><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image" Target="../media/image11.png"/><Relationship Id="rId7" Type="http://schemas.openxmlformats.org/officeDocument/2006/relationships/image" Target="../media/image8.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 Id="rId3" Type="http://schemas.openxmlformats.org/officeDocument/2006/relationships/tags" Target="../tags/tag80.xml"/><Relationship Id="rId2" Type="http://schemas.openxmlformats.org/officeDocument/2006/relationships/tags" Target="../tags/tag79.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53.xml"/><Relationship Id="rId4" Type="http://schemas.openxmlformats.org/officeDocument/2006/relationships/image" Target="../media/image85.png"/><Relationship Id="rId3" Type="http://schemas.openxmlformats.org/officeDocument/2006/relationships/tags" Target="../tags/tag252.xml"/><Relationship Id="rId2" Type="http://schemas.openxmlformats.org/officeDocument/2006/relationships/tags" Target="../tags/tag251.xml"/><Relationship Id="rId1" Type="http://schemas.openxmlformats.org/officeDocument/2006/relationships/image" Target="../media/image2.png"/></Relationships>
</file>

<file path=ppt/slides/_rels/slide6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57.xml"/><Relationship Id="rId7" Type="http://schemas.openxmlformats.org/officeDocument/2006/relationships/image" Target="../media/image88.png"/><Relationship Id="rId6" Type="http://schemas.openxmlformats.org/officeDocument/2006/relationships/image" Target="../media/image87.png"/><Relationship Id="rId5" Type="http://schemas.openxmlformats.org/officeDocument/2006/relationships/tags" Target="../tags/tag256.xml"/><Relationship Id="rId4" Type="http://schemas.openxmlformats.org/officeDocument/2006/relationships/tags" Target="../tags/tag255.xml"/><Relationship Id="rId3" Type="http://schemas.openxmlformats.org/officeDocument/2006/relationships/tags" Target="../tags/tag254.xml"/><Relationship Id="rId2" Type="http://schemas.openxmlformats.org/officeDocument/2006/relationships/image" Target="../media/image86.png"/><Relationship Id="rId1" Type="http://schemas.openxmlformats.org/officeDocument/2006/relationships/image" Target="../media/image2.png"/></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60.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image" Target="../media/image2.png"/></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63.xml"/><Relationship Id="rId6" Type="http://schemas.openxmlformats.org/officeDocument/2006/relationships/image" Target="../media/image87.png"/><Relationship Id="rId5" Type="http://schemas.openxmlformats.org/officeDocument/2006/relationships/image" Target="../media/image92.png"/><Relationship Id="rId4" Type="http://schemas.openxmlformats.org/officeDocument/2006/relationships/tags" Target="../tags/tag262.xml"/><Relationship Id="rId3" Type="http://schemas.openxmlformats.org/officeDocument/2006/relationships/tags" Target="../tags/tag261.xml"/><Relationship Id="rId2" Type="http://schemas.openxmlformats.org/officeDocument/2006/relationships/image" Target="../media/image91.png"/><Relationship Id="rId1" Type="http://schemas.openxmlformats.org/officeDocument/2006/relationships/image" Target="../media/image2.png"/></Relationships>
</file>

<file path=ppt/slides/_rels/slide64.xml.rels><?xml version="1.0" encoding="UTF-8" standalone="yes"?>
<Relationships xmlns="http://schemas.openxmlformats.org/package/2006/relationships"><Relationship Id="rId9" Type="http://schemas.openxmlformats.org/officeDocument/2006/relationships/tags" Target="../tags/tag266.xml"/><Relationship Id="rId8" Type="http://schemas.openxmlformats.org/officeDocument/2006/relationships/image" Target="../media/image94.wmf"/><Relationship Id="rId7" Type="http://schemas.openxmlformats.org/officeDocument/2006/relationships/oleObject" Target="../embeddings/oleObject22.bin"/><Relationship Id="rId6" Type="http://schemas.openxmlformats.org/officeDocument/2006/relationships/image" Target="../media/image93.wmf"/><Relationship Id="rId5" Type="http://schemas.openxmlformats.org/officeDocument/2006/relationships/oleObject" Target="../embeddings/oleObject21.bin"/><Relationship Id="rId4" Type="http://schemas.openxmlformats.org/officeDocument/2006/relationships/tags" Target="../tags/tag265.xml"/><Relationship Id="rId3" Type="http://schemas.openxmlformats.org/officeDocument/2006/relationships/tags" Target="../tags/tag264.xml"/><Relationship Id="rId2" Type="http://schemas.openxmlformats.org/officeDocument/2006/relationships/image" Target="../media/image91.png"/><Relationship Id="rId11" Type="http://schemas.openxmlformats.org/officeDocument/2006/relationships/vmlDrawing" Target="../drawings/vmlDrawing6.v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6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69.xml"/><Relationship Id="rId7" Type="http://schemas.openxmlformats.org/officeDocument/2006/relationships/image" Target="../media/image97.wmf"/><Relationship Id="rId6" Type="http://schemas.openxmlformats.org/officeDocument/2006/relationships/oleObject" Target="../embeddings/oleObject23.bin"/><Relationship Id="rId5" Type="http://schemas.openxmlformats.org/officeDocument/2006/relationships/image" Target="../media/image96.png"/><Relationship Id="rId4" Type="http://schemas.openxmlformats.org/officeDocument/2006/relationships/image" Target="../media/image95.png"/><Relationship Id="rId3" Type="http://schemas.openxmlformats.org/officeDocument/2006/relationships/tags" Target="../tags/tag268.xml"/><Relationship Id="rId2" Type="http://schemas.openxmlformats.org/officeDocument/2006/relationships/tags" Target="../tags/tag267.xml"/><Relationship Id="rId10" Type="http://schemas.openxmlformats.org/officeDocument/2006/relationships/vmlDrawing" Target="../drawings/vmlDrawing7.vml"/><Relationship Id="rId1" Type="http://schemas.openxmlformats.org/officeDocument/2006/relationships/image" Target="../media/image2.png"/></Relationships>
</file>

<file path=ppt/slides/_rels/slide66.xml.rels><?xml version="1.0" encoding="UTF-8" standalone="yes"?>
<Relationships xmlns="http://schemas.openxmlformats.org/package/2006/relationships"><Relationship Id="rId8" Type="http://schemas.openxmlformats.org/officeDocument/2006/relationships/vmlDrawing" Target="../drawings/vmlDrawing8.vml"/><Relationship Id="rId7" Type="http://schemas.openxmlformats.org/officeDocument/2006/relationships/slideLayout" Target="../slideLayouts/slideLayout1.xml"/><Relationship Id="rId6" Type="http://schemas.openxmlformats.org/officeDocument/2006/relationships/tags" Target="../tags/tag272.xml"/><Relationship Id="rId5" Type="http://schemas.openxmlformats.org/officeDocument/2006/relationships/image" Target="../media/image98.wmf"/><Relationship Id="rId4" Type="http://schemas.openxmlformats.org/officeDocument/2006/relationships/oleObject" Target="../embeddings/oleObject24.bin"/><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image" Target="../media/image2.png"/></Relationships>
</file>

<file path=ppt/slides/_rels/slide6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75.xml"/><Relationship Id="rId4" Type="http://schemas.openxmlformats.org/officeDocument/2006/relationships/image" Target="../media/image99.png"/><Relationship Id="rId3" Type="http://schemas.openxmlformats.org/officeDocument/2006/relationships/tags" Target="../tags/tag274.xml"/><Relationship Id="rId2" Type="http://schemas.openxmlformats.org/officeDocument/2006/relationships/tags" Target="../tags/tag273.xml"/><Relationship Id="rId1" Type="http://schemas.openxmlformats.org/officeDocument/2006/relationships/image" Target="../media/image2.png"/></Relationships>
</file>

<file path=ppt/slides/_rels/slide68.xml.rels><?xml version="1.0" encoding="UTF-8" standalone="yes"?>
<Relationships xmlns="http://schemas.openxmlformats.org/package/2006/relationships"><Relationship Id="rId8" Type="http://schemas.openxmlformats.org/officeDocument/2006/relationships/vmlDrawing" Target="../drawings/vmlDrawing9.vml"/><Relationship Id="rId7" Type="http://schemas.openxmlformats.org/officeDocument/2006/relationships/slideLayout" Target="../slideLayouts/slideLayout1.xml"/><Relationship Id="rId6" Type="http://schemas.openxmlformats.org/officeDocument/2006/relationships/tags" Target="../tags/tag278.xml"/><Relationship Id="rId5" Type="http://schemas.openxmlformats.org/officeDocument/2006/relationships/image" Target="../media/image98.wmf"/><Relationship Id="rId4" Type="http://schemas.openxmlformats.org/officeDocument/2006/relationships/oleObject" Target="../embeddings/oleObject25.bin"/><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image" Target="../media/image2.png"/></Relationships>
</file>

<file path=ppt/slides/_rels/slide6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81.xml"/><Relationship Id="rId5" Type="http://schemas.openxmlformats.org/officeDocument/2006/relationships/image" Target="../media/image101.png"/><Relationship Id="rId4" Type="http://schemas.openxmlformats.org/officeDocument/2006/relationships/image" Target="../media/image100.png"/><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84.xml"/><Relationship Id="rId4" Type="http://schemas.openxmlformats.org/officeDocument/2006/relationships/image" Target="../media/image12.png"/><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84.xml"/><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image" Target="../media/image2.png"/></Relationships>
</file>

<file path=ppt/slides/_rels/slide7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88.xml"/><Relationship Id="rId5" Type="http://schemas.openxmlformats.org/officeDocument/2006/relationships/tags" Target="../tags/tag287.xml"/><Relationship Id="rId4" Type="http://schemas.openxmlformats.org/officeDocument/2006/relationships/image" Target="../media/image102.png"/><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image" Target="../media/image2.png"/></Relationships>
</file>

<file path=ppt/slides/_rels/slide72.xml.rels><?xml version="1.0" encoding="UTF-8" standalone="yes"?>
<Relationships xmlns="http://schemas.openxmlformats.org/package/2006/relationships"><Relationship Id="rId9" Type="http://schemas.openxmlformats.org/officeDocument/2006/relationships/image" Target="../media/image106.wmf"/><Relationship Id="rId8" Type="http://schemas.openxmlformats.org/officeDocument/2006/relationships/oleObject" Target="../embeddings/oleObject27.bin"/><Relationship Id="rId7" Type="http://schemas.openxmlformats.org/officeDocument/2006/relationships/image" Target="../media/image105.png"/><Relationship Id="rId6" Type="http://schemas.openxmlformats.org/officeDocument/2006/relationships/image" Target="../media/image104.wmf"/><Relationship Id="rId5" Type="http://schemas.openxmlformats.org/officeDocument/2006/relationships/oleObject" Target="../embeddings/oleObject26.bin"/><Relationship Id="rId4" Type="http://schemas.openxmlformats.org/officeDocument/2006/relationships/image" Target="../media/image103.png"/><Relationship Id="rId3" Type="http://schemas.openxmlformats.org/officeDocument/2006/relationships/tags" Target="../tags/tag290.xml"/><Relationship Id="rId2" Type="http://schemas.openxmlformats.org/officeDocument/2006/relationships/tags" Target="../tags/tag289.xml"/><Relationship Id="rId12" Type="http://schemas.openxmlformats.org/officeDocument/2006/relationships/vmlDrawing" Target="../drawings/vmlDrawing10.vml"/><Relationship Id="rId11" Type="http://schemas.openxmlformats.org/officeDocument/2006/relationships/slideLayout" Target="../slideLayouts/slideLayout1.xml"/><Relationship Id="rId10" Type="http://schemas.openxmlformats.org/officeDocument/2006/relationships/tags" Target="../tags/tag291.xml"/><Relationship Id="rId1" Type="http://schemas.openxmlformats.org/officeDocument/2006/relationships/image" Target="../media/image2.png"/></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 Type="http://schemas.openxmlformats.org/officeDocument/2006/relationships/image" Target="../media/image2.png"/></Relationships>
</file>

<file path=ppt/slides/_rels/slide7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97.xml"/><Relationship Id="rId5" Type="http://schemas.openxmlformats.org/officeDocument/2006/relationships/image" Target="../media/image107.png"/><Relationship Id="rId4" Type="http://schemas.openxmlformats.org/officeDocument/2006/relationships/image" Target="../media/image3.png"/><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image" Target="../media/image2.png"/></Relationships>
</file>

<file path=ppt/slides/_rels/slide7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00.xml"/><Relationship Id="rId5" Type="http://schemas.openxmlformats.org/officeDocument/2006/relationships/image" Target="../media/image107.png"/><Relationship Id="rId4" Type="http://schemas.openxmlformats.org/officeDocument/2006/relationships/image" Target="../media/image3.png"/><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image" Target="../media/image2.png"/></Relationships>
</file>

<file path=ppt/slides/_rels/slide76.xml.rels><?xml version="1.0" encoding="UTF-8" standalone="yes"?>
<Relationships xmlns="http://schemas.openxmlformats.org/package/2006/relationships"><Relationship Id="rId8" Type="http://schemas.openxmlformats.org/officeDocument/2006/relationships/vmlDrawing" Target="../drawings/vmlDrawing11.vml"/><Relationship Id="rId7" Type="http://schemas.openxmlformats.org/officeDocument/2006/relationships/slideLayout" Target="../slideLayouts/slideLayout1.xml"/><Relationship Id="rId6" Type="http://schemas.openxmlformats.org/officeDocument/2006/relationships/tags" Target="../tags/tag303.xml"/><Relationship Id="rId5" Type="http://schemas.openxmlformats.org/officeDocument/2006/relationships/image" Target="../media/image98.wmf"/><Relationship Id="rId4" Type="http://schemas.openxmlformats.org/officeDocument/2006/relationships/oleObject" Target="../embeddings/oleObject28.bin"/><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image" Target="../media/image2.png"/></Relationships>
</file>

<file path=ppt/slides/_rels/slide7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06.xml"/><Relationship Id="rId4" Type="http://schemas.openxmlformats.org/officeDocument/2006/relationships/image" Target="../media/image108.png"/><Relationship Id="rId3" Type="http://schemas.openxmlformats.org/officeDocument/2006/relationships/tags" Target="../tags/tag305.xml"/><Relationship Id="rId2" Type="http://schemas.openxmlformats.org/officeDocument/2006/relationships/tags" Target="../tags/tag304.xml"/><Relationship Id="rId1" Type="http://schemas.openxmlformats.org/officeDocument/2006/relationships/image" Target="../media/image2.pn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309.xml"/><Relationship Id="rId3" Type="http://schemas.openxmlformats.org/officeDocument/2006/relationships/tags" Target="../tags/tag308.xml"/><Relationship Id="rId2" Type="http://schemas.openxmlformats.org/officeDocument/2006/relationships/tags" Target="../tags/tag307.xml"/><Relationship Id="rId1" Type="http://schemas.openxmlformats.org/officeDocument/2006/relationships/image" Target="../media/image2.png"/></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312.xml"/><Relationship Id="rId3" Type="http://schemas.openxmlformats.org/officeDocument/2006/relationships/tags" Target="../tags/tag311.xml"/><Relationship Id="rId2" Type="http://schemas.openxmlformats.org/officeDocument/2006/relationships/tags" Target="../tags/tag310.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15.xml"/><Relationship Id="rId4" Type="http://schemas.openxmlformats.org/officeDocument/2006/relationships/image" Target="../media/image91.png"/><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image" Target="../media/image2.png"/></Relationships>
</file>

<file path=ppt/slides/_rels/slide8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18.xml"/><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image" Target="../media/image2.png"/></Relationships>
</file>

<file path=ppt/slides/_rels/slide8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21.xml"/><Relationship Id="rId4" Type="http://schemas.openxmlformats.org/officeDocument/2006/relationships/image" Target="../media/image109.png"/><Relationship Id="rId3" Type="http://schemas.openxmlformats.org/officeDocument/2006/relationships/tags" Target="../tags/tag320.xml"/><Relationship Id="rId2" Type="http://schemas.openxmlformats.org/officeDocument/2006/relationships/tags" Target="../tags/tag319.xml"/><Relationship Id="rId1" Type="http://schemas.openxmlformats.org/officeDocument/2006/relationships/image" Target="../media/image2.png"/></Relationships>
</file>

<file path=ppt/slides/_rels/slide8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24.xml"/><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tags" Target="../tags/tag323.xml"/><Relationship Id="rId2" Type="http://schemas.openxmlformats.org/officeDocument/2006/relationships/tags" Target="../tags/tag322.xml"/><Relationship Id="rId1" Type="http://schemas.openxmlformats.org/officeDocument/2006/relationships/image" Target="../media/image2.png"/></Relationships>
</file>

<file path=ppt/slides/_rels/slide8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328.xml"/><Relationship Id="rId6" Type="http://schemas.openxmlformats.org/officeDocument/2006/relationships/image" Target="../media/image113.png"/><Relationship Id="rId5" Type="http://schemas.openxmlformats.org/officeDocument/2006/relationships/tags" Target="../tags/tag327.xml"/><Relationship Id="rId4" Type="http://schemas.openxmlformats.org/officeDocument/2006/relationships/image" Target="../media/image112.png"/><Relationship Id="rId3" Type="http://schemas.openxmlformats.org/officeDocument/2006/relationships/tags" Target="../tags/tag326.xml"/><Relationship Id="rId2" Type="http://schemas.openxmlformats.org/officeDocument/2006/relationships/tags" Target="../tags/tag325.xml"/><Relationship Id="rId1" Type="http://schemas.openxmlformats.org/officeDocument/2006/relationships/image" Target="../media/image2.png"/></Relationships>
</file>

<file path=ppt/slides/_rels/slide8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331.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3" Type="http://schemas.openxmlformats.org/officeDocument/2006/relationships/tags" Target="../tags/tag330.xml"/><Relationship Id="rId2" Type="http://schemas.openxmlformats.org/officeDocument/2006/relationships/tags" Target="../tags/tag329.xml"/><Relationship Id="rId1" Type="http://schemas.openxmlformats.org/officeDocument/2006/relationships/image" Target="../media/image2.png"/></Relationships>
</file>

<file path=ppt/slides/_rels/slide8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334.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3" Type="http://schemas.openxmlformats.org/officeDocument/2006/relationships/tags" Target="../tags/tag333.xml"/><Relationship Id="rId2" Type="http://schemas.openxmlformats.org/officeDocument/2006/relationships/tags" Target="../tags/tag332.xml"/><Relationship Id="rId1" Type="http://schemas.openxmlformats.org/officeDocument/2006/relationships/image" Target="../media/image2.png"/></Relationships>
</file>

<file path=ppt/slides/_rels/slide8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37.xml"/><Relationship Id="rId4" Type="http://schemas.openxmlformats.org/officeDocument/2006/relationships/image" Target="../media/image120.png"/><Relationship Id="rId3" Type="http://schemas.openxmlformats.org/officeDocument/2006/relationships/tags" Target="../tags/tag336.xml"/><Relationship Id="rId2" Type="http://schemas.openxmlformats.org/officeDocument/2006/relationships/tags" Target="../tags/tag335.xml"/><Relationship Id="rId1" Type="http://schemas.openxmlformats.org/officeDocument/2006/relationships/image" Target="../media/image2.png"/></Relationships>
</file>

<file path=ppt/slides/_rels/slide8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40.xml"/><Relationship Id="rId5" Type="http://schemas.openxmlformats.org/officeDocument/2006/relationships/image" Target="../media/image122.png"/><Relationship Id="rId4" Type="http://schemas.openxmlformats.org/officeDocument/2006/relationships/image" Target="../media/image121.png"/><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image" Target="../media/image2.png"/></Relationships>
</file>

<file path=ppt/slides/_rels/slide8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343.xml"/><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image" Target="../media/image2.png"/></Relationships>
</file>

<file path=ppt/slides/_rels/slide9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346.xml"/><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image" Target="../media/image2.png"/></Relationships>
</file>

<file path=ppt/slides/_rels/slide9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49.xml"/><Relationship Id="rId4" Type="http://schemas.openxmlformats.org/officeDocument/2006/relationships/image" Target="../media/image123.png"/><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image" Target="../media/image2.png"/></Relationships>
</file>

<file path=ppt/slides/_rels/slide9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52.xml"/><Relationship Id="rId4" Type="http://schemas.openxmlformats.org/officeDocument/2006/relationships/image" Target="../media/image123.png"/><Relationship Id="rId3" Type="http://schemas.openxmlformats.org/officeDocument/2006/relationships/tags" Target="../tags/tag351.xml"/><Relationship Id="rId2" Type="http://schemas.openxmlformats.org/officeDocument/2006/relationships/tags" Target="../tags/tag350.xml"/><Relationship Id="rId1" Type="http://schemas.openxmlformats.org/officeDocument/2006/relationships/image" Target="../media/image2.png"/></Relationships>
</file>

<file path=ppt/slides/_rels/slide9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355.xml"/><Relationship Id="rId6" Type="http://schemas.openxmlformats.org/officeDocument/2006/relationships/image" Target="../media/image17.png"/><Relationship Id="rId5" Type="http://schemas.openxmlformats.org/officeDocument/2006/relationships/image" Target="../media/image125.png"/><Relationship Id="rId4" Type="http://schemas.openxmlformats.org/officeDocument/2006/relationships/image" Target="../media/image124.jpeg"/><Relationship Id="rId3" Type="http://schemas.openxmlformats.org/officeDocument/2006/relationships/tags" Target="../tags/tag354.xml"/><Relationship Id="rId2" Type="http://schemas.openxmlformats.org/officeDocument/2006/relationships/tags" Target="../tags/tag353.xml"/><Relationship Id="rId1" Type="http://schemas.openxmlformats.org/officeDocument/2006/relationships/image" Target="../media/image2.png"/></Relationships>
</file>

<file path=ppt/slides/_rels/slide9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58.xml"/><Relationship Id="rId4" Type="http://schemas.openxmlformats.org/officeDocument/2006/relationships/image" Target="../media/image126.png"/><Relationship Id="rId3" Type="http://schemas.openxmlformats.org/officeDocument/2006/relationships/tags" Target="../tags/tag357.xml"/><Relationship Id="rId2" Type="http://schemas.openxmlformats.org/officeDocument/2006/relationships/tags" Target="../tags/tag356.xml"/><Relationship Id="rId1" Type="http://schemas.openxmlformats.org/officeDocument/2006/relationships/image" Target="../media/image2.png"/></Relationships>
</file>

<file path=ppt/slides/_rels/slide9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61.xml"/><Relationship Id="rId5" Type="http://schemas.openxmlformats.org/officeDocument/2006/relationships/image" Target="../media/image128.png"/><Relationship Id="rId4" Type="http://schemas.openxmlformats.org/officeDocument/2006/relationships/image" Target="../media/image127.png"/><Relationship Id="rId3" Type="http://schemas.openxmlformats.org/officeDocument/2006/relationships/tags" Target="../tags/tag360.xml"/><Relationship Id="rId2" Type="http://schemas.openxmlformats.org/officeDocument/2006/relationships/tags" Target="../tags/tag359.xml"/><Relationship Id="rId1" Type="http://schemas.openxmlformats.org/officeDocument/2006/relationships/image" Target="../media/image2.png"/></Relationships>
</file>

<file path=ppt/slides/_rels/slide9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64.xml"/><Relationship Id="rId4" Type="http://schemas.openxmlformats.org/officeDocument/2006/relationships/image" Target="../media/image129.png"/><Relationship Id="rId3" Type="http://schemas.openxmlformats.org/officeDocument/2006/relationships/tags" Target="../tags/tag363.xml"/><Relationship Id="rId2" Type="http://schemas.openxmlformats.org/officeDocument/2006/relationships/tags" Target="../tags/tag362.xml"/><Relationship Id="rId1" Type="http://schemas.openxmlformats.org/officeDocument/2006/relationships/image" Target="../media/image2.png"/></Relationships>
</file>

<file path=ppt/slides/_rels/slide9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68.xml"/><Relationship Id="rId5" Type="http://schemas.openxmlformats.org/officeDocument/2006/relationships/tags" Target="../tags/tag367.xml"/><Relationship Id="rId4" Type="http://schemas.openxmlformats.org/officeDocument/2006/relationships/image" Target="../media/image130.png"/><Relationship Id="rId3" Type="http://schemas.openxmlformats.org/officeDocument/2006/relationships/tags" Target="../tags/tag366.xml"/><Relationship Id="rId2" Type="http://schemas.openxmlformats.org/officeDocument/2006/relationships/tags" Target="../tags/tag365.xml"/><Relationship Id="rId1" Type="http://schemas.openxmlformats.org/officeDocument/2006/relationships/image" Target="../media/image2.png"/></Relationships>
</file>

<file path=ppt/slides/_rels/slide9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71.xml"/><Relationship Id="rId4" Type="http://schemas.openxmlformats.org/officeDocument/2006/relationships/image" Target="../media/image131.png"/><Relationship Id="rId3" Type="http://schemas.openxmlformats.org/officeDocument/2006/relationships/tags" Target="../tags/tag370.xml"/><Relationship Id="rId2" Type="http://schemas.openxmlformats.org/officeDocument/2006/relationships/tags" Target="../tags/tag369.xml"/><Relationship Id="rId1" Type="http://schemas.openxmlformats.org/officeDocument/2006/relationships/image" Target="../media/image2.png"/></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标题 8"/>
          <p:cNvSpPr>
            <a:spLocks noGrp="1"/>
          </p:cNvSpPr>
          <p:nvPr>
            <p:ph type="ctrTitle"/>
            <p:custDataLst>
              <p:tags r:id="rId2"/>
            </p:custDataLst>
          </p:nvPr>
        </p:nvSpPr>
        <p:spPr>
          <a:xfrm>
            <a:off x="4823460" y="647065"/>
            <a:ext cx="7368540" cy="2007870"/>
          </a:xfrm>
        </p:spPr>
        <p:txBody>
          <a:bodyPr>
            <a:noAutofit/>
          </a:bodyPr>
          <a:p>
            <a:pPr algn="ctr">
              <a:lnSpc>
                <a:spcPct val="120000"/>
              </a:lnSpc>
            </a:pPr>
            <a:r>
              <a:rPr lang="zh-CN" altLang="en-US" sz="4800">
                <a:solidFill>
                  <a:srgbClr val="9CC2F0"/>
                </a:solidFill>
              </a:rPr>
              <a:t>第</a:t>
            </a:r>
            <a:r>
              <a:rPr lang="en-US" altLang="zh-CN" sz="4800">
                <a:solidFill>
                  <a:srgbClr val="9CC2F0"/>
                </a:solidFill>
              </a:rPr>
              <a:t>1</a:t>
            </a:r>
            <a:r>
              <a:rPr lang="zh-CN" altLang="en-US" sz="4800">
                <a:solidFill>
                  <a:srgbClr val="9CC2F0"/>
                </a:solidFill>
              </a:rPr>
              <a:t>季</a:t>
            </a:r>
            <a:br>
              <a:rPr lang="zh-CN" altLang="en-US" sz="4800">
                <a:solidFill>
                  <a:srgbClr val="9CC2F0"/>
                </a:solidFill>
              </a:rPr>
            </a:br>
            <a:r>
              <a:rPr lang="zh-CN" altLang="en-US" sz="4400">
                <a:solidFill>
                  <a:srgbClr val="FFFF00"/>
                </a:solidFill>
              </a:rPr>
              <a:t>第</a:t>
            </a:r>
            <a:r>
              <a:rPr lang="en-US" altLang="zh-CN" sz="4400">
                <a:solidFill>
                  <a:srgbClr val="FFFF00"/>
                </a:solidFill>
              </a:rPr>
              <a:t>4</a:t>
            </a:r>
            <a:r>
              <a:rPr lang="zh-CN" altLang="en-US" sz="4400">
                <a:solidFill>
                  <a:srgbClr val="FFFF00"/>
                </a:solidFill>
              </a:rPr>
              <a:t>章：机器人传感器</a:t>
            </a:r>
            <a:br>
              <a:rPr lang="zh-CN" altLang="en-US" sz="4800">
                <a:solidFill>
                  <a:srgbClr val="FFFF00"/>
                </a:solidFill>
              </a:rPr>
            </a:br>
            <a:endParaRPr lang="zh-CN" altLang="en-US" sz="1400" b="0">
              <a:solidFill>
                <a:srgbClr val="FFFF00"/>
              </a:solidFill>
            </a:endParaRPr>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pic>
        <p:nvPicPr>
          <p:cNvPr id="13" name="图片 12" descr="图书封面(正面)800x800"/>
          <p:cNvPicPr>
            <a:picLocks noChangeAspect="1"/>
          </p:cNvPicPr>
          <p:nvPr/>
        </p:nvPicPr>
        <p:blipFill>
          <a:blip r:embed="rId3"/>
          <a:stretch>
            <a:fillRect/>
          </a:stretch>
        </p:blipFill>
        <p:spPr>
          <a:xfrm>
            <a:off x="98425" y="551815"/>
            <a:ext cx="5755005" cy="5755005"/>
          </a:xfrm>
          <a:prstGeom prst="rect">
            <a:avLst/>
          </a:prstGeom>
        </p:spPr>
      </p:pic>
      <p:sp>
        <p:nvSpPr>
          <p:cNvPr id="15" name="副标题 2"/>
          <p:cNvSpPr>
            <a:spLocks noGrp="1"/>
          </p:cNvSpPr>
          <p:nvPr>
            <p:custDataLst>
              <p:tags r:id="rId4"/>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3" name="副标题 2"/>
          <p:cNvSpPr>
            <a:spLocks noGrp="1"/>
          </p:cNvSpPr>
          <p:nvPr>
            <p:ph type="subTitle" idx="1"/>
            <p:custDataLst>
              <p:tags r:id="rId5"/>
            </p:custDataLst>
          </p:nvPr>
        </p:nvSpPr>
        <p:spPr>
          <a:xfrm>
            <a:off x="7379335" y="2451735"/>
            <a:ext cx="2381250" cy="637540"/>
          </a:xfrm>
        </p:spPr>
        <p:txBody>
          <a:bodyPr>
            <a:noAutofit/>
          </a:bodyPr>
          <a:p>
            <a:r>
              <a:rPr lang="zh-CN" altLang="en-US" sz="1400" spc="0">
                <a:solidFill>
                  <a:srgbClr val="BEBEBE"/>
                </a:solidFill>
                <a:latin typeface="+mn-lt"/>
                <a:ea typeface="+mn-ea"/>
              </a:rPr>
              <a:t>主讲人：张虎</a:t>
            </a:r>
            <a:endParaRPr lang="zh-CN" altLang="en-US" sz="1400" spc="0">
              <a:solidFill>
                <a:srgbClr val="BEBEBE"/>
              </a:solidFill>
              <a:latin typeface="+mn-lt"/>
              <a:ea typeface="+mn-ea"/>
            </a:endParaRPr>
          </a:p>
          <a:p>
            <a:r>
              <a:rPr lang="zh-CN" altLang="en-US" sz="1400" spc="0">
                <a:solidFill>
                  <a:srgbClr val="BEBEBE"/>
                </a:solidFill>
                <a:latin typeface="+mn-lt"/>
                <a:ea typeface="+mn-ea"/>
              </a:rPr>
              <a:t>（小虎哥哥爱学习）</a:t>
            </a:r>
            <a:endParaRPr lang="zh-CN" altLang="en-US" sz="1400" spc="0">
              <a:solidFill>
                <a:srgbClr val="BEBEBE"/>
              </a:solidFill>
              <a:latin typeface="+mn-lt"/>
              <a:ea typeface="+mn-ea"/>
            </a:endParaRPr>
          </a:p>
        </p:txBody>
      </p:sp>
      <p:pic>
        <p:nvPicPr>
          <p:cNvPr id="8" name="图片 7"/>
          <p:cNvPicPr>
            <a:picLocks noChangeAspect="1"/>
          </p:cNvPicPr>
          <p:nvPr/>
        </p:nvPicPr>
        <p:blipFill>
          <a:blip r:embed="rId6"/>
          <a:stretch>
            <a:fillRect/>
          </a:stretch>
        </p:blipFill>
        <p:spPr>
          <a:xfrm>
            <a:off x="6923405" y="2440305"/>
            <a:ext cx="769620" cy="699770"/>
          </a:xfrm>
          <a:prstGeom prst="rect">
            <a:avLst/>
          </a:prstGeom>
        </p:spPr>
      </p:pic>
      <p:sp>
        <p:nvSpPr>
          <p:cNvPr id="4" name="文本框 3" descr="7b0a202020202262756c6c6574223a20227b5c2263617465676f727949645c223a31303032352c5c2274656d706c61746549645c223a32303233313439357d220a7d0a"/>
          <p:cNvSpPr txBox="1"/>
          <p:nvPr/>
        </p:nvSpPr>
        <p:spPr>
          <a:xfrm>
            <a:off x="5194300" y="3126740"/>
            <a:ext cx="6014085" cy="304609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600" b="1">
                <a:solidFill>
                  <a:srgbClr val="FF0000"/>
                </a:solidFill>
                <a:latin typeface="+mn-ea"/>
              </a:rPr>
              <a:t>    </a:t>
            </a:r>
            <a:r>
              <a:rPr lang="zh-CN" altLang="en-US" sz="1600" b="1">
                <a:solidFill>
                  <a:srgbClr val="FF0000"/>
                </a:solidFill>
                <a:latin typeface="+mn-ea"/>
              </a:rPr>
              <a:t>先</a:t>
            </a:r>
            <a:r>
              <a:rPr lang="en-US" altLang="zh-CN" sz="1600" b="1">
                <a:solidFill>
                  <a:srgbClr val="FF0000"/>
                </a:solidFill>
                <a:latin typeface="+mn-ea"/>
              </a:rPr>
              <a:t> </a:t>
            </a:r>
            <a:r>
              <a:rPr lang="zh-CN" altLang="en-US" sz="1600" b="1">
                <a:solidFill>
                  <a:srgbClr val="FF0000"/>
                </a:solidFill>
                <a:latin typeface="+mn-ea"/>
              </a:rPr>
              <a:t>导</a:t>
            </a:r>
            <a:r>
              <a:rPr lang="en-US" altLang="zh-CN" sz="1600" b="1">
                <a:solidFill>
                  <a:srgbClr val="FF0000"/>
                </a:solidFill>
                <a:latin typeface="+mn-ea"/>
              </a:rPr>
              <a:t> </a:t>
            </a:r>
            <a:r>
              <a:rPr lang="zh-CN" altLang="en-US" sz="1600" b="1">
                <a:solidFill>
                  <a:srgbClr val="FF0000"/>
                </a:solidFill>
                <a:latin typeface="+mn-ea"/>
              </a:rPr>
              <a:t>课</a:t>
            </a:r>
            <a:r>
              <a:rPr lang="en-US" altLang="zh-CN" sz="1600" b="1">
                <a:solidFill>
                  <a:srgbClr val="FF0000"/>
                </a:solidFill>
                <a:latin typeface="+mn-ea"/>
              </a:rPr>
              <a:t> </a:t>
            </a:r>
            <a:endParaRPr lang="zh-CN" altLang="en-US" sz="1600" b="1">
              <a:solidFill>
                <a:srgbClr val="FF0000"/>
              </a:solidFill>
              <a:latin typeface="+mn-ea"/>
            </a:endParaRPr>
          </a:p>
          <a:p>
            <a:pPr marL="285750" indent="-285750">
              <a:lnSpc>
                <a:spcPct val="200000"/>
              </a:lnSpc>
              <a:buFont typeface="Wingdings" panose="05000000000000000000" charset="0"/>
              <a:buChar char="n"/>
            </a:pPr>
            <a:r>
              <a:rPr lang="en-US" altLang="zh-CN" sz="1600" b="1">
                <a:solidFill>
                  <a:srgbClr val="FF0000"/>
                </a:solidFill>
                <a:latin typeface="+mn-ea"/>
              </a:rPr>
              <a:t>    </a:t>
            </a:r>
            <a:r>
              <a:rPr lang="zh-CN" altLang="en-US" sz="1600" b="1">
                <a:solidFill>
                  <a:srgbClr val="FF0000"/>
                </a:solidFill>
                <a:latin typeface="+mn-ea"/>
              </a:rPr>
              <a:t>第</a:t>
            </a:r>
            <a:r>
              <a:rPr lang="en-US" altLang="zh-CN" sz="1600" b="1">
                <a:solidFill>
                  <a:srgbClr val="FF0000"/>
                </a:solidFill>
                <a:latin typeface="+mn-ea"/>
              </a:rPr>
              <a:t> 1 </a:t>
            </a:r>
            <a:r>
              <a:rPr lang="zh-CN" altLang="en-US" sz="1600" b="1">
                <a:solidFill>
                  <a:srgbClr val="FF0000"/>
                </a:solidFill>
                <a:latin typeface="+mn-ea"/>
              </a:rPr>
              <a:t>季</a:t>
            </a:r>
            <a:r>
              <a:rPr lang="en-US" altLang="zh-CN" sz="1600" b="1">
                <a:solidFill>
                  <a:srgbClr val="FF0000"/>
                </a:solidFill>
                <a:latin typeface="+mn-ea"/>
              </a:rPr>
              <a:t> </a:t>
            </a:r>
            <a:r>
              <a:rPr lang="zh-CN" altLang="en-US" sz="1600" b="1">
                <a:solidFill>
                  <a:srgbClr val="FF0000"/>
                </a:solidFill>
                <a:latin typeface="+mn-ea"/>
              </a:rPr>
              <a:t>：</a:t>
            </a:r>
            <a:r>
              <a:rPr lang="en-US" altLang="zh-CN" sz="1600" b="1">
                <a:solidFill>
                  <a:srgbClr val="FF0000"/>
                </a:solidFill>
                <a:latin typeface="+mn-ea"/>
              </a:rPr>
              <a:t> </a:t>
            </a:r>
            <a:r>
              <a:rPr lang="zh-CN" altLang="en-US" sz="1600" b="1">
                <a:solidFill>
                  <a:srgbClr val="FF0000"/>
                </a:solidFill>
                <a:latin typeface="+mn-ea"/>
              </a:rPr>
              <a:t>快</a:t>
            </a:r>
            <a:r>
              <a:rPr lang="en-US" altLang="zh-CN" sz="1600" b="1">
                <a:solidFill>
                  <a:srgbClr val="FF0000"/>
                </a:solidFill>
                <a:latin typeface="+mn-ea"/>
              </a:rPr>
              <a:t> </a:t>
            </a:r>
            <a:r>
              <a:rPr lang="zh-CN" altLang="en-US" sz="1600" b="1">
                <a:solidFill>
                  <a:srgbClr val="FF0000"/>
                </a:solidFill>
                <a:latin typeface="+mn-ea"/>
              </a:rPr>
              <a:t>速</a:t>
            </a:r>
            <a:r>
              <a:rPr lang="en-US" altLang="zh-CN" sz="1600" b="1">
                <a:solidFill>
                  <a:srgbClr val="FF0000"/>
                </a:solidFill>
                <a:latin typeface="+mn-ea"/>
              </a:rPr>
              <a:t> </a:t>
            </a:r>
            <a:r>
              <a:rPr lang="zh-CN" altLang="en-US" sz="1600" b="1">
                <a:solidFill>
                  <a:srgbClr val="FF0000"/>
                </a:solidFill>
                <a:latin typeface="+mn-ea"/>
              </a:rPr>
              <a:t>梳</a:t>
            </a:r>
            <a:r>
              <a:rPr lang="en-US" altLang="zh-CN" sz="1600" b="1">
                <a:solidFill>
                  <a:srgbClr val="FF0000"/>
                </a:solidFill>
                <a:latin typeface="+mn-ea"/>
              </a:rPr>
              <a:t> </a:t>
            </a:r>
            <a:r>
              <a:rPr lang="zh-CN" altLang="en-US" sz="1600" b="1">
                <a:solidFill>
                  <a:srgbClr val="FF0000"/>
                </a:solidFill>
                <a:latin typeface="+mn-ea"/>
              </a:rPr>
              <a:t>理</a:t>
            </a:r>
            <a:r>
              <a:rPr lang="en-US" altLang="zh-CN" sz="1600" b="1">
                <a:solidFill>
                  <a:srgbClr val="FF0000"/>
                </a:solidFill>
                <a:latin typeface="+mn-ea"/>
              </a:rPr>
              <a:t> </a:t>
            </a:r>
            <a:r>
              <a:rPr lang="zh-CN" altLang="en-US" sz="1600" b="1">
                <a:solidFill>
                  <a:srgbClr val="FF0000"/>
                </a:solidFill>
                <a:latin typeface="+mn-ea"/>
              </a:rPr>
              <a:t>知</a:t>
            </a:r>
            <a:r>
              <a:rPr lang="en-US" altLang="zh-CN" sz="1600" b="1">
                <a:solidFill>
                  <a:srgbClr val="FF0000"/>
                </a:solidFill>
                <a:latin typeface="+mn-ea"/>
              </a:rPr>
              <a:t> </a:t>
            </a:r>
            <a:r>
              <a:rPr lang="zh-CN" altLang="en-US" sz="1600" b="1">
                <a:solidFill>
                  <a:srgbClr val="FF0000"/>
                </a:solidFill>
                <a:latin typeface="+mn-ea"/>
              </a:rPr>
              <a:t>识</a:t>
            </a:r>
            <a:r>
              <a:rPr lang="en-US" altLang="zh-CN" sz="1600" b="1">
                <a:solidFill>
                  <a:srgbClr val="FF0000"/>
                </a:solidFill>
                <a:latin typeface="+mn-ea"/>
              </a:rPr>
              <a:t> </a:t>
            </a:r>
            <a:r>
              <a:rPr lang="zh-CN" altLang="en-US" sz="1600" b="1">
                <a:solidFill>
                  <a:srgbClr val="FF0000"/>
                </a:solidFill>
                <a:latin typeface="+mn-ea"/>
              </a:rPr>
              <a:t>要</a:t>
            </a:r>
            <a:r>
              <a:rPr lang="en-US" altLang="zh-CN" sz="1600" b="1">
                <a:solidFill>
                  <a:srgbClr val="FF0000"/>
                </a:solidFill>
                <a:latin typeface="+mn-ea"/>
              </a:rPr>
              <a:t> </a:t>
            </a:r>
            <a:r>
              <a:rPr lang="zh-CN" altLang="en-US" sz="1600" b="1">
                <a:solidFill>
                  <a:srgbClr val="FF0000"/>
                </a:solidFill>
                <a:latin typeface="+mn-ea"/>
              </a:rPr>
              <a:t>点</a:t>
            </a:r>
            <a:r>
              <a:rPr lang="en-US" altLang="zh-CN" sz="1600" b="1">
                <a:solidFill>
                  <a:srgbClr val="FF0000"/>
                </a:solidFill>
                <a:latin typeface="+mn-ea"/>
              </a:rPr>
              <a:t> </a:t>
            </a:r>
            <a:r>
              <a:rPr lang="zh-CN" altLang="en-US" sz="1600" b="1">
                <a:solidFill>
                  <a:srgbClr val="FF0000"/>
                </a:solidFill>
                <a:latin typeface="+mn-ea"/>
              </a:rPr>
              <a:t>与</a:t>
            </a:r>
            <a:r>
              <a:rPr lang="en-US" altLang="zh-CN" sz="1600" b="1">
                <a:solidFill>
                  <a:srgbClr val="FF0000"/>
                </a:solidFill>
                <a:latin typeface="+mn-ea"/>
              </a:rPr>
              <a:t> </a:t>
            </a:r>
            <a:r>
              <a:rPr lang="zh-CN" altLang="en-US" sz="1600" b="1">
                <a:solidFill>
                  <a:srgbClr val="FF0000"/>
                </a:solidFill>
                <a:latin typeface="+mn-ea"/>
              </a:rPr>
              <a:t>学</a:t>
            </a:r>
            <a:r>
              <a:rPr lang="en-US" altLang="zh-CN" sz="1600" b="1">
                <a:solidFill>
                  <a:srgbClr val="FF0000"/>
                </a:solidFill>
                <a:latin typeface="+mn-ea"/>
              </a:rPr>
              <a:t> </a:t>
            </a:r>
            <a:r>
              <a:rPr lang="zh-CN" altLang="en-US" sz="1600" b="1">
                <a:solidFill>
                  <a:srgbClr val="FF0000"/>
                </a:solidFill>
                <a:latin typeface="+mn-ea"/>
              </a:rPr>
              <a:t>习</a:t>
            </a:r>
            <a:r>
              <a:rPr lang="en-US" altLang="zh-CN" sz="1600" b="1">
                <a:solidFill>
                  <a:srgbClr val="FF0000"/>
                </a:solidFill>
                <a:latin typeface="+mn-ea"/>
              </a:rPr>
              <a:t> </a:t>
            </a:r>
            <a:r>
              <a:rPr lang="zh-CN" altLang="en-US" sz="1600" b="1">
                <a:solidFill>
                  <a:srgbClr val="FF0000"/>
                </a:solidFill>
                <a:latin typeface="+mn-ea"/>
              </a:rPr>
              <a:t>方</a:t>
            </a:r>
            <a:r>
              <a:rPr lang="en-US" altLang="zh-CN" sz="1600" b="1">
                <a:solidFill>
                  <a:srgbClr val="FF0000"/>
                </a:solidFill>
                <a:latin typeface="+mn-ea"/>
              </a:rPr>
              <a:t> </a:t>
            </a:r>
            <a:r>
              <a:rPr lang="zh-CN" altLang="en-US" sz="1600" b="1">
                <a:solidFill>
                  <a:srgbClr val="FF0000"/>
                </a:solidFill>
                <a:latin typeface="+mn-ea"/>
              </a:rPr>
              <a:t>法</a:t>
            </a:r>
            <a:endParaRPr lang="zh-CN" altLang="en-US" sz="1600" b="1">
              <a:solidFill>
                <a:srgbClr val="FF0000"/>
              </a:solidFill>
              <a:latin typeface="+mn-ea"/>
            </a:endParaRPr>
          </a:p>
          <a:p>
            <a:pPr marL="285750" indent="-285750">
              <a:lnSpc>
                <a:spcPct val="200000"/>
              </a:lnSpc>
              <a:buFont typeface="Wingdings" panose="05000000000000000000" charset="0"/>
              <a:buChar char="n"/>
            </a:pPr>
            <a:r>
              <a:rPr lang="en-US" altLang="zh-CN" sz="1600" b="1">
                <a:solidFill>
                  <a:schemeClr val="bg1"/>
                </a:solidFill>
                <a:latin typeface="+mn-ea"/>
              </a:rPr>
              <a:t>    </a:t>
            </a:r>
            <a:r>
              <a:rPr lang="zh-CN" altLang="en-US" sz="1600" b="1">
                <a:solidFill>
                  <a:schemeClr val="bg1"/>
                </a:solidFill>
                <a:latin typeface="+mn-ea"/>
              </a:rPr>
              <a:t>第</a:t>
            </a:r>
            <a:r>
              <a:rPr lang="en-US" altLang="zh-CN" sz="1600" b="1">
                <a:solidFill>
                  <a:schemeClr val="bg1"/>
                </a:solidFill>
                <a:latin typeface="+mn-ea"/>
              </a:rPr>
              <a:t> 2 </a:t>
            </a:r>
            <a:r>
              <a:rPr lang="zh-CN" altLang="en-US" sz="1600" b="1">
                <a:solidFill>
                  <a:schemeClr val="bg1"/>
                </a:solidFill>
                <a:latin typeface="+mn-ea"/>
              </a:rPr>
              <a:t>季</a:t>
            </a:r>
            <a:r>
              <a:rPr lang="en-US" altLang="zh-CN" sz="1600" b="1">
                <a:solidFill>
                  <a:schemeClr val="bg1"/>
                </a:solidFill>
                <a:latin typeface="+mn-ea"/>
              </a:rPr>
              <a:t> </a:t>
            </a:r>
            <a:r>
              <a:rPr lang="zh-CN" altLang="en-US" sz="1600" b="1">
                <a:solidFill>
                  <a:schemeClr val="bg1"/>
                </a:solidFill>
                <a:latin typeface="+mn-ea"/>
              </a:rPr>
              <a:t>：</a:t>
            </a:r>
            <a:r>
              <a:rPr lang="en-US" altLang="zh-CN" sz="1600" b="1">
                <a:solidFill>
                  <a:schemeClr val="bg1"/>
                </a:solidFill>
                <a:latin typeface="+mn-ea"/>
              </a:rPr>
              <a:t> </a:t>
            </a:r>
            <a:r>
              <a:rPr lang="zh-CN" altLang="en-US" sz="1600" b="1">
                <a:solidFill>
                  <a:schemeClr val="bg1"/>
                </a:solidFill>
                <a:latin typeface="+mn-ea"/>
              </a:rPr>
              <a:t>详</a:t>
            </a:r>
            <a:r>
              <a:rPr lang="en-US" altLang="zh-CN" sz="1600" b="1">
                <a:solidFill>
                  <a:schemeClr val="bg1"/>
                </a:solidFill>
                <a:latin typeface="+mn-ea"/>
              </a:rPr>
              <a:t> </a:t>
            </a:r>
            <a:r>
              <a:rPr lang="zh-CN" altLang="en-US" sz="1600" b="1">
                <a:solidFill>
                  <a:schemeClr val="bg1"/>
                </a:solidFill>
                <a:latin typeface="+mn-ea"/>
              </a:rPr>
              <a:t>细</a:t>
            </a:r>
            <a:r>
              <a:rPr lang="en-US" altLang="zh-CN" sz="1600" b="1">
                <a:solidFill>
                  <a:schemeClr val="bg1"/>
                </a:solidFill>
                <a:latin typeface="+mn-ea"/>
              </a:rPr>
              <a:t> </a:t>
            </a:r>
            <a:r>
              <a:rPr lang="zh-CN" altLang="en-US" sz="1600" b="1">
                <a:solidFill>
                  <a:schemeClr val="bg1"/>
                </a:solidFill>
                <a:latin typeface="+mn-ea"/>
              </a:rPr>
              <a:t>推</a:t>
            </a:r>
            <a:r>
              <a:rPr lang="en-US" altLang="zh-CN" sz="1600" b="1">
                <a:solidFill>
                  <a:schemeClr val="bg1"/>
                </a:solidFill>
                <a:latin typeface="+mn-ea"/>
              </a:rPr>
              <a:t> </a:t>
            </a:r>
            <a:r>
              <a:rPr lang="zh-CN" altLang="en-US" sz="1600" b="1">
                <a:solidFill>
                  <a:schemeClr val="bg1"/>
                </a:solidFill>
                <a:latin typeface="+mn-ea"/>
              </a:rPr>
              <a:t>导</a:t>
            </a:r>
            <a:r>
              <a:rPr lang="en-US" altLang="zh-CN" sz="1600" b="1">
                <a:solidFill>
                  <a:schemeClr val="bg1"/>
                </a:solidFill>
                <a:latin typeface="+mn-ea"/>
              </a:rPr>
              <a:t> </a:t>
            </a:r>
            <a:r>
              <a:rPr lang="zh-CN" altLang="en-US" sz="1600" b="1">
                <a:solidFill>
                  <a:schemeClr val="bg1"/>
                </a:solidFill>
                <a:latin typeface="+mn-ea"/>
              </a:rPr>
              <a:t>数</a:t>
            </a:r>
            <a:r>
              <a:rPr lang="en-US" altLang="zh-CN" sz="1600" b="1">
                <a:solidFill>
                  <a:schemeClr val="bg1"/>
                </a:solidFill>
                <a:latin typeface="+mn-ea"/>
              </a:rPr>
              <a:t> </a:t>
            </a:r>
            <a:r>
              <a:rPr lang="zh-CN" altLang="en-US" sz="1600" b="1">
                <a:solidFill>
                  <a:schemeClr val="bg1"/>
                </a:solidFill>
                <a:latin typeface="+mn-ea"/>
              </a:rPr>
              <a:t>学</a:t>
            </a:r>
            <a:r>
              <a:rPr lang="en-US" altLang="zh-CN" sz="1600" b="1">
                <a:solidFill>
                  <a:schemeClr val="bg1"/>
                </a:solidFill>
                <a:latin typeface="+mn-ea"/>
              </a:rPr>
              <a:t> </a:t>
            </a:r>
            <a:r>
              <a:rPr lang="zh-CN" altLang="en-US" sz="1600" b="1">
                <a:solidFill>
                  <a:schemeClr val="bg1"/>
                </a:solidFill>
                <a:latin typeface="+mn-ea"/>
              </a:rPr>
              <a:t>公</a:t>
            </a:r>
            <a:r>
              <a:rPr lang="en-US" altLang="zh-CN" sz="1600" b="1">
                <a:solidFill>
                  <a:schemeClr val="bg1"/>
                </a:solidFill>
                <a:latin typeface="+mn-ea"/>
              </a:rPr>
              <a:t> </a:t>
            </a:r>
            <a:r>
              <a:rPr lang="zh-CN" altLang="en-US" sz="1600" b="1">
                <a:solidFill>
                  <a:schemeClr val="bg1"/>
                </a:solidFill>
                <a:latin typeface="+mn-ea"/>
              </a:rPr>
              <a:t>式</a:t>
            </a:r>
            <a:r>
              <a:rPr lang="en-US" altLang="zh-CN" sz="1600" b="1">
                <a:solidFill>
                  <a:schemeClr val="bg1"/>
                </a:solidFill>
                <a:latin typeface="+mn-ea"/>
              </a:rPr>
              <a:t> </a:t>
            </a:r>
            <a:r>
              <a:rPr lang="zh-CN" altLang="en-US" sz="1600" b="1">
                <a:solidFill>
                  <a:schemeClr val="bg1"/>
                </a:solidFill>
                <a:latin typeface="+mn-ea"/>
              </a:rPr>
              <a:t>与</a:t>
            </a:r>
            <a:r>
              <a:rPr lang="en-US" altLang="zh-CN" sz="1600" b="1">
                <a:solidFill>
                  <a:schemeClr val="bg1"/>
                </a:solidFill>
                <a:latin typeface="+mn-ea"/>
              </a:rPr>
              <a:t> </a:t>
            </a:r>
            <a:r>
              <a:rPr lang="zh-CN" altLang="en-US" sz="1600" b="1">
                <a:solidFill>
                  <a:schemeClr val="bg1"/>
                </a:solidFill>
                <a:latin typeface="+mn-ea"/>
              </a:rPr>
              <a:t>代</a:t>
            </a:r>
            <a:r>
              <a:rPr lang="en-US" altLang="zh-CN" sz="1600" b="1">
                <a:solidFill>
                  <a:schemeClr val="bg1"/>
                </a:solidFill>
                <a:latin typeface="+mn-ea"/>
              </a:rPr>
              <a:t> </a:t>
            </a:r>
            <a:r>
              <a:rPr lang="zh-CN" altLang="en-US" sz="1600" b="1">
                <a:solidFill>
                  <a:schemeClr val="bg1"/>
                </a:solidFill>
                <a:latin typeface="+mn-ea"/>
              </a:rPr>
              <a:t>码</a:t>
            </a:r>
            <a:r>
              <a:rPr lang="en-US" altLang="zh-CN" sz="1600" b="1">
                <a:solidFill>
                  <a:schemeClr val="bg1"/>
                </a:solidFill>
                <a:latin typeface="+mn-ea"/>
              </a:rPr>
              <a:t> </a:t>
            </a:r>
            <a:r>
              <a:rPr lang="zh-CN" altLang="en-US" sz="1600" b="1">
                <a:solidFill>
                  <a:schemeClr val="bg1"/>
                </a:solidFill>
                <a:latin typeface="+mn-ea"/>
              </a:rPr>
              <a:t>解</a:t>
            </a:r>
            <a:r>
              <a:rPr lang="en-US" altLang="zh-CN" sz="1600" b="1">
                <a:solidFill>
                  <a:schemeClr val="bg1"/>
                </a:solidFill>
                <a:latin typeface="+mn-ea"/>
              </a:rPr>
              <a:t> </a:t>
            </a:r>
            <a:r>
              <a:rPr lang="zh-CN" altLang="en-US" sz="1600" b="1">
                <a:solidFill>
                  <a:schemeClr val="bg1"/>
                </a:solidFill>
                <a:latin typeface="+mn-ea"/>
              </a:rPr>
              <a:t>析</a:t>
            </a:r>
            <a:endParaRPr lang="zh-CN" altLang="en-US" sz="1600" b="1">
              <a:solidFill>
                <a:schemeClr val="bg1"/>
              </a:solidFill>
              <a:latin typeface="+mn-ea"/>
            </a:endParaRPr>
          </a:p>
          <a:p>
            <a:pPr marL="285750" indent="-285750">
              <a:lnSpc>
                <a:spcPct val="200000"/>
              </a:lnSpc>
              <a:buFont typeface="Wingdings" panose="05000000000000000000" charset="0"/>
              <a:buChar char="n"/>
            </a:pPr>
            <a:r>
              <a:rPr lang="en-US" altLang="zh-CN" sz="1600" b="1">
                <a:solidFill>
                  <a:schemeClr val="bg1"/>
                </a:solidFill>
                <a:latin typeface="+mn-ea"/>
              </a:rPr>
              <a:t>    </a:t>
            </a:r>
            <a:r>
              <a:rPr lang="zh-CN" altLang="en-US" sz="1600" b="1">
                <a:solidFill>
                  <a:schemeClr val="bg1"/>
                </a:solidFill>
                <a:latin typeface="+mn-ea"/>
              </a:rPr>
              <a:t>第</a:t>
            </a:r>
            <a:r>
              <a:rPr lang="en-US" altLang="zh-CN" sz="1600" b="1">
                <a:solidFill>
                  <a:schemeClr val="bg1"/>
                </a:solidFill>
                <a:latin typeface="+mn-ea"/>
              </a:rPr>
              <a:t> 3 </a:t>
            </a:r>
            <a:r>
              <a:rPr lang="zh-CN" altLang="en-US" sz="1600" b="1">
                <a:solidFill>
                  <a:schemeClr val="bg1"/>
                </a:solidFill>
                <a:latin typeface="+mn-ea"/>
              </a:rPr>
              <a:t>季</a:t>
            </a:r>
            <a:r>
              <a:rPr lang="en-US" altLang="zh-CN" sz="1600" b="1">
                <a:solidFill>
                  <a:schemeClr val="bg1"/>
                </a:solidFill>
                <a:latin typeface="+mn-ea"/>
              </a:rPr>
              <a:t> </a:t>
            </a:r>
            <a:r>
              <a:rPr lang="zh-CN" altLang="en-US" sz="1600" b="1">
                <a:solidFill>
                  <a:schemeClr val="bg1"/>
                </a:solidFill>
                <a:latin typeface="+mn-ea"/>
              </a:rPr>
              <a:t>：</a:t>
            </a:r>
            <a:r>
              <a:rPr lang="en-US" altLang="zh-CN" sz="1600" b="1">
                <a:solidFill>
                  <a:schemeClr val="bg1"/>
                </a:solidFill>
                <a:latin typeface="+mn-ea"/>
              </a:rPr>
              <a:t> </a:t>
            </a:r>
            <a:r>
              <a:rPr lang="zh-CN" altLang="en-US" sz="1600" b="1">
                <a:solidFill>
                  <a:schemeClr val="bg1"/>
                </a:solidFill>
                <a:latin typeface="+mn-ea"/>
              </a:rPr>
              <a:t>代</a:t>
            </a:r>
            <a:r>
              <a:rPr lang="en-US" altLang="zh-CN" sz="1600" b="1">
                <a:solidFill>
                  <a:schemeClr val="bg1"/>
                </a:solidFill>
                <a:latin typeface="+mn-ea"/>
              </a:rPr>
              <a:t> </a:t>
            </a:r>
            <a:r>
              <a:rPr lang="zh-CN" altLang="en-US" sz="1600" b="1">
                <a:solidFill>
                  <a:schemeClr val="bg1"/>
                </a:solidFill>
                <a:latin typeface="+mn-ea"/>
              </a:rPr>
              <a:t>码</a:t>
            </a:r>
            <a:r>
              <a:rPr lang="en-US" altLang="zh-CN" sz="1600" b="1">
                <a:solidFill>
                  <a:schemeClr val="bg1"/>
                </a:solidFill>
                <a:latin typeface="+mn-ea"/>
              </a:rPr>
              <a:t> </a:t>
            </a:r>
            <a:r>
              <a:rPr lang="zh-CN" altLang="en-US" sz="1600" b="1">
                <a:solidFill>
                  <a:schemeClr val="bg1"/>
                </a:solidFill>
                <a:latin typeface="+mn-ea"/>
              </a:rPr>
              <a:t>实</a:t>
            </a:r>
            <a:r>
              <a:rPr lang="en-US" altLang="zh-CN" sz="1600" b="1">
                <a:solidFill>
                  <a:schemeClr val="bg1"/>
                </a:solidFill>
                <a:latin typeface="+mn-ea"/>
              </a:rPr>
              <a:t> </a:t>
            </a:r>
            <a:r>
              <a:rPr lang="zh-CN" altLang="en-US" sz="1600" b="1">
                <a:solidFill>
                  <a:schemeClr val="bg1"/>
                </a:solidFill>
                <a:latin typeface="+mn-ea"/>
              </a:rPr>
              <a:t>操</a:t>
            </a:r>
            <a:r>
              <a:rPr lang="en-US" altLang="zh-CN" sz="1600" b="1">
                <a:solidFill>
                  <a:schemeClr val="bg1"/>
                </a:solidFill>
                <a:latin typeface="+mn-ea"/>
              </a:rPr>
              <a:t> </a:t>
            </a:r>
            <a:r>
              <a:rPr lang="zh-CN" altLang="en-US" sz="1600" b="1">
                <a:solidFill>
                  <a:schemeClr val="bg1"/>
                </a:solidFill>
                <a:latin typeface="+mn-ea"/>
              </a:rPr>
              <a:t>以</a:t>
            </a:r>
            <a:r>
              <a:rPr lang="en-US" altLang="zh-CN" sz="1600" b="1">
                <a:solidFill>
                  <a:schemeClr val="bg1"/>
                </a:solidFill>
                <a:latin typeface="+mn-ea"/>
              </a:rPr>
              <a:t> </a:t>
            </a:r>
            <a:r>
              <a:rPr lang="zh-CN" altLang="en-US" sz="1600" b="1">
                <a:solidFill>
                  <a:schemeClr val="bg1"/>
                </a:solidFill>
                <a:latin typeface="+mn-ea"/>
              </a:rPr>
              <a:t>及</a:t>
            </a:r>
            <a:r>
              <a:rPr lang="en-US" altLang="zh-CN" sz="1600" b="1">
                <a:solidFill>
                  <a:schemeClr val="bg1"/>
                </a:solidFill>
                <a:latin typeface="+mn-ea"/>
              </a:rPr>
              <a:t> </a:t>
            </a:r>
            <a:r>
              <a:rPr lang="zh-CN" altLang="en-US" sz="1600" b="1">
                <a:solidFill>
                  <a:schemeClr val="bg1"/>
                </a:solidFill>
                <a:latin typeface="+mn-ea"/>
              </a:rPr>
              <a:t>真</a:t>
            </a:r>
            <a:r>
              <a:rPr lang="en-US" altLang="zh-CN" sz="1600" b="1">
                <a:solidFill>
                  <a:schemeClr val="bg1"/>
                </a:solidFill>
                <a:latin typeface="+mn-ea"/>
              </a:rPr>
              <a:t> </a:t>
            </a:r>
            <a:r>
              <a:rPr lang="zh-CN" altLang="en-US" sz="1600" b="1">
                <a:solidFill>
                  <a:schemeClr val="bg1"/>
                </a:solidFill>
                <a:latin typeface="+mn-ea"/>
              </a:rPr>
              <a:t>实</a:t>
            </a:r>
            <a:r>
              <a:rPr lang="en-US" altLang="zh-CN" sz="1600" b="1">
                <a:solidFill>
                  <a:schemeClr val="bg1"/>
                </a:solidFill>
                <a:latin typeface="+mn-ea"/>
              </a:rPr>
              <a:t> </a:t>
            </a:r>
            <a:r>
              <a:rPr lang="zh-CN" altLang="en-US" sz="1600" b="1">
                <a:solidFill>
                  <a:schemeClr val="bg1"/>
                </a:solidFill>
                <a:latin typeface="+mn-ea"/>
              </a:rPr>
              <a:t>机</a:t>
            </a:r>
            <a:r>
              <a:rPr lang="en-US" altLang="zh-CN" sz="1600" b="1">
                <a:solidFill>
                  <a:schemeClr val="bg1"/>
                </a:solidFill>
                <a:latin typeface="+mn-ea"/>
              </a:rPr>
              <a:t> </a:t>
            </a:r>
            <a:r>
              <a:rPr lang="zh-CN" altLang="en-US" sz="1600" b="1">
                <a:solidFill>
                  <a:schemeClr val="bg1"/>
                </a:solidFill>
                <a:latin typeface="+mn-ea"/>
              </a:rPr>
              <a:t>器</a:t>
            </a:r>
            <a:r>
              <a:rPr lang="en-US" altLang="zh-CN" sz="1600" b="1">
                <a:solidFill>
                  <a:schemeClr val="bg1"/>
                </a:solidFill>
                <a:latin typeface="+mn-ea"/>
              </a:rPr>
              <a:t> </a:t>
            </a:r>
            <a:r>
              <a:rPr lang="zh-CN" altLang="en-US" sz="1600" b="1">
                <a:solidFill>
                  <a:schemeClr val="bg1"/>
                </a:solidFill>
                <a:latin typeface="+mn-ea"/>
              </a:rPr>
              <a:t>人</a:t>
            </a:r>
            <a:r>
              <a:rPr lang="en-US" altLang="zh-CN" sz="1600" b="1">
                <a:solidFill>
                  <a:schemeClr val="bg1"/>
                </a:solidFill>
                <a:latin typeface="+mn-ea"/>
              </a:rPr>
              <a:t> </a:t>
            </a:r>
            <a:r>
              <a:rPr lang="zh-CN" altLang="en-US" sz="1600" b="1">
                <a:solidFill>
                  <a:schemeClr val="bg1"/>
                </a:solidFill>
                <a:latin typeface="+mn-ea"/>
              </a:rPr>
              <a:t>调</a:t>
            </a:r>
            <a:r>
              <a:rPr lang="en-US" altLang="zh-CN" sz="1600" b="1">
                <a:solidFill>
                  <a:schemeClr val="bg1"/>
                </a:solidFill>
                <a:latin typeface="+mn-ea"/>
              </a:rPr>
              <a:t> </a:t>
            </a:r>
            <a:r>
              <a:rPr lang="zh-CN" altLang="en-US" sz="1600" b="1">
                <a:solidFill>
                  <a:schemeClr val="bg1"/>
                </a:solidFill>
                <a:latin typeface="+mn-ea"/>
              </a:rPr>
              <a:t>试</a:t>
            </a:r>
            <a:endParaRPr lang="zh-CN" altLang="en-US" sz="1600" b="1">
              <a:solidFill>
                <a:schemeClr val="bg1"/>
              </a:solidFill>
              <a:latin typeface="+mn-ea"/>
            </a:endParaRPr>
          </a:p>
          <a:p>
            <a:pPr marL="285750" indent="-285750">
              <a:lnSpc>
                <a:spcPct val="200000"/>
              </a:lnSpc>
              <a:buFont typeface="Wingdings" panose="05000000000000000000" charset="0"/>
              <a:buChar char="n"/>
            </a:pPr>
            <a:r>
              <a:rPr lang="en-US" altLang="zh-CN" sz="1600" b="1">
                <a:solidFill>
                  <a:schemeClr val="bg1"/>
                </a:solidFill>
                <a:latin typeface="+mn-ea"/>
              </a:rPr>
              <a:t>    </a:t>
            </a:r>
            <a:r>
              <a:rPr lang="zh-CN" altLang="en-US" sz="1600" b="1">
                <a:solidFill>
                  <a:schemeClr val="bg1"/>
                </a:solidFill>
                <a:latin typeface="+mn-ea"/>
              </a:rPr>
              <a:t>答</a:t>
            </a:r>
            <a:r>
              <a:rPr lang="en-US" altLang="zh-CN" sz="1600" b="1">
                <a:solidFill>
                  <a:schemeClr val="bg1"/>
                </a:solidFill>
                <a:latin typeface="+mn-ea"/>
              </a:rPr>
              <a:t> </a:t>
            </a:r>
            <a:r>
              <a:rPr lang="zh-CN" altLang="en-US" sz="1600" b="1">
                <a:solidFill>
                  <a:schemeClr val="bg1"/>
                </a:solidFill>
                <a:latin typeface="+mn-ea"/>
              </a:rPr>
              <a:t>疑</a:t>
            </a:r>
            <a:r>
              <a:rPr lang="en-US" altLang="zh-CN" sz="1600" b="1">
                <a:solidFill>
                  <a:schemeClr val="bg1"/>
                </a:solidFill>
                <a:latin typeface="+mn-ea"/>
              </a:rPr>
              <a:t> </a:t>
            </a:r>
            <a:r>
              <a:rPr lang="zh-CN" altLang="en-US" sz="1600" b="1">
                <a:solidFill>
                  <a:schemeClr val="bg1"/>
                </a:solidFill>
                <a:latin typeface="+mn-ea"/>
              </a:rPr>
              <a:t>课</a:t>
            </a:r>
            <a:endParaRPr lang="zh-CN" altLang="en-US" sz="1600" b="1">
              <a:solidFill>
                <a:schemeClr val="bg1"/>
              </a:solidFill>
              <a:latin typeface="+mn-ea"/>
            </a:endParaRPr>
          </a:p>
          <a:p>
            <a:pPr indent="0">
              <a:lnSpc>
                <a:spcPct val="200000"/>
              </a:lnSpc>
              <a:buFont typeface="Wingdings" panose="05000000000000000000" charset="0"/>
              <a:buNone/>
            </a:pPr>
            <a:r>
              <a:rPr lang="en-US" altLang="zh-CN" sz="1600" b="0">
                <a:solidFill>
                  <a:srgbClr val="FF0000"/>
                </a:solidFill>
                <a:latin typeface="+mn-ea"/>
              </a:rPr>
              <a:t>------</a:t>
            </a:r>
            <a:r>
              <a:rPr lang="zh-CN" altLang="en-US" sz="1600" b="0">
                <a:solidFill>
                  <a:srgbClr val="FF0000"/>
                </a:solidFill>
                <a:latin typeface="+mn-ea"/>
              </a:rPr>
              <a:t>（</a:t>
            </a:r>
            <a:r>
              <a:rPr lang="zh-CN" altLang="en-US" sz="1600" b="1">
                <a:solidFill>
                  <a:srgbClr val="FF0000"/>
                </a:solidFill>
                <a:latin typeface="+mn-ea"/>
              </a:rPr>
              <a:t>永</a:t>
            </a:r>
            <a:r>
              <a:rPr lang="en-US" altLang="zh-CN" sz="1600" b="1">
                <a:solidFill>
                  <a:srgbClr val="FF0000"/>
                </a:solidFill>
                <a:latin typeface="+mn-ea"/>
              </a:rPr>
              <a:t> </a:t>
            </a:r>
            <a:r>
              <a:rPr lang="zh-CN" altLang="en-US" sz="1600" b="1">
                <a:solidFill>
                  <a:srgbClr val="FF0000"/>
                </a:solidFill>
                <a:latin typeface="+mn-ea"/>
              </a:rPr>
              <a:t>久</a:t>
            </a:r>
            <a:r>
              <a:rPr lang="en-US" altLang="zh-CN" sz="1600" b="1">
                <a:solidFill>
                  <a:srgbClr val="FF0000"/>
                </a:solidFill>
                <a:latin typeface="+mn-ea"/>
              </a:rPr>
              <a:t> </a:t>
            </a:r>
            <a:r>
              <a:rPr lang="zh-CN" altLang="en-US" sz="1600" b="1">
                <a:solidFill>
                  <a:srgbClr val="FF0000"/>
                </a:solidFill>
                <a:latin typeface="+mn-ea"/>
              </a:rPr>
              <a:t>免</a:t>
            </a:r>
            <a:r>
              <a:rPr lang="en-US" altLang="zh-CN" sz="1600" b="1">
                <a:solidFill>
                  <a:srgbClr val="FF0000"/>
                </a:solidFill>
                <a:latin typeface="+mn-ea"/>
              </a:rPr>
              <a:t> </a:t>
            </a:r>
            <a:r>
              <a:rPr lang="zh-CN" altLang="en-US" sz="1600" b="1">
                <a:solidFill>
                  <a:srgbClr val="FF0000"/>
                </a:solidFill>
                <a:latin typeface="+mn-ea"/>
              </a:rPr>
              <a:t>费</a:t>
            </a:r>
            <a:r>
              <a:rPr lang="en-US" altLang="zh-CN" sz="1600" b="1">
                <a:solidFill>
                  <a:srgbClr val="FF0000"/>
                </a:solidFill>
                <a:latin typeface="+mn-ea"/>
              </a:rPr>
              <a:t> </a:t>
            </a:r>
            <a:r>
              <a:rPr lang="zh-CN" altLang="en-US" sz="1600" b="1">
                <a:solidFill>
                  <a:srgbClr val="FF0000"/>
                </a:solidFill>
                <a:latin typeface="微软雅黑" panose="020B0503020204020204" pitchFamily="34" charset="-122"/>
                <a:ea typeface="微软雅黑" panose="020B0503020204020204" pitchFamily="34" charset="-122"/>
              </a:rPr>
              <a:t>●</a:t>
            </a:r>
            <a:r>
              <a:rPr lang="en-US" altLang="zh-CN" sz="1600" b="1">
                <a:solidFill>
                  <a:srgbClr val="FF0000"/>
                </a:solidFill>
                <a:latin typeface="微软雅黑" panose="020B0503020204020204" pitchFamily="34" charset="-122"/>
                <a:ea typeface="微软雅黑" panose="020B0503020204020204" pitchFamily="34" charset="-122"/>
              </a:rPr>
              <a:t> </a:t>
            </a:r>
            <a:r>
              <a:rPr lang="zh-CN" altLang="en-US" sz="1600" b="1">
                <a:solidFill>
                  <a:srgbClr val="FF0000"/>
                </a:solidFill>
                <a:latin typeface="+mn-ea"/>
              </a:rPr>
              <a:t>系</a:t>
            </a:r>
            <a:r>
              <a:rPr lang="en-US" altLang="zh-CN" sz="1600" b="1">
                <a:solidFill>
                  <a:srgbClr val="FF0000"/>
                </a:solidFill>
                <a:latin typeface="+mn-ea"/>
              </a:rPr>
              <a:t> </a:t>
            </a:r>
            <a:r>
              <a:rPr lang="zh-CN" altLang="en-US" sz="1600" b="1">
                <a:solidFill>
                  <a:srgbClr val="FF0000"/>
                </a:solidFill>
                <a:latin typeface="+mn-ea"/>
              </a:rPr>
              <a:t>列</a:t>
            </a:r>
            <a:r>
              <a:rPr lang="en-US" altLang="zh-CN" sz="1600" b="1">
                <a:solidFill>
                  <a:srgbClr val="FF0000"/>
                </a:solidFill>
                <a:latin typeface="+mn-ea"/>
              </a:rPr>
              <a:t> </a:t>
            </a:r>
            <a:r>
              <a:rPr lang="zh-CN" altLang="en-US" sz="1600" b="1">
                <a:solidFill>
                  <a:srgbClr val="FF0000"/>
                </a:solidFill>
                <a:latin typeface="+mn-ea"/>
              </a:rPr>
              <a:t>课</a:t>
            </a:r>
            <a:r>
              <a:rPr lang="en-US" altLang="zh-CN" sz="1600" b="1">
                <a:solidFill>
                  <a:srgbClr val="FF0000"/>
                </a:solidFill>
                <a:latin typeface="+mn-ea"/>
              </a:rPr>
              <a:t> </a:t>
            </a:r>
            <a:r>
              <a:rPr lang="zh-CN" altLang="en-US" sz="1600" b="1">
                <a:solidFill>
                  <a:srgbClr val="FF0000"/>
                </a:solidFill>
                <a:latin typeface="+mn-ea"/>
              </a:rPr>
              <a:t>程</a:t>
            </a:r>
            <a:r>
              <a:rPr lang="en-US" altLang="zh-CN" sz="1600" b="1">
                <a:solidFill>
                  <a:srgbClr val="FF0000"/>
                </a:solidFill>
                <a:latin typeface="+mn-ea"/>
                <a:sym typeface="+mn-ea"/>
              </a:rPr>
              <a:t> </a:t>
            </a:r>
            <a:r>
              <a:rPr lang="zh-CN" altLang="en-US" sz="1600" b="1">
                <a:solidFill>
                  <a:srgbClr val="FF0000"/>
                </a:solidFill>
                <a:latin typeface="微软雅黑" panose="020B0503020204020204" pitchFamily="34" charset="-122"/>
                <a:ea typeface="微软雅黑" panose="020B0503020204020204" pitchFamily="34" charset="-122"/>
                <a:sym typeface="+mn-ea"/>
              </a:rPr>
              <a:t>●</a:t>
            </a:r>
            <a:r>
              <a:rPr lang="en-US" altLang="zh-CN" sz="1600" b="1">
                <a:solidFill>
                  <a:srgbClr val="FF0000"/>
                </a:solidFill>
                <a:latin typeface="微软雅黑" panose="020B0503020204020204" pitchFamily="34" charset="-122"/>
                <a:ea typeface="微软雅黑" panose="020B0503020204020204" pitchFamily="34" charset="-122"/>
                <a:sym typeface="+mn-ea"/>
              </a:rPr>
              <a:t> </a:t>
            </a:r>
            <a:r>
              <a:rPr lang="zh-CN" altLang="en-US" sz="1600" b="1">
                <a:solidFill>
                  <a:srgbClr val="FF0000"/>
                </a:solidFill>
                <a:latin typeface="+mn-ea"/>
              </a:rPr>
              <a:t>长</a:t>
            </a:r>
            <a:r>
              <a:rPr lang="en-US" altLang="zh-CN" sz="1600" b="1">
                <a:solidFill>
                  <a:srgbClr val="FF0000"/>
                </a:solidFill>
                <a:latin typeface="+mn-ea"/>
              </a:rPr>
              <a:t> </a:t>
            </a:r>
            <a:r>
              <a:rPr lang="zh-CN" altLang="en-US" sz="1600" b="1">
                <a:solidFill>
                  <a:srgbClr val="FF0000"/>
                </a:solidFill>
                <a:latin typeface="+mn-ea"/>
              </a:rPr>
              <a:t>期</a:t>
            </a:r>
            <a:r>
              <a:rPr lang="en-US" altLang="zh-CN" sz="1600" b="1">
                <a:solidFill>
                  <a:srgbClr val="FF0000"/>
                </a:solidFill>
                <a:latin typeface="+mn-ea"/>
              </a:rPr>
              <a:t> </a:t>
            </a:r>
            <a:r>
              <a:rPr lang="zh-CN" altLang="en-US" sz="1600" b="1">
                <a:solidFill>
                  <a:srgbClr val="FF0000"/>
                </a:solidFill>
                <a:latin typeface="+mn-ea"/>
              </a:rPr>
              <a:t>更</a:t>
            </a:r>
            <a:r>
              <a:rPr lang="en-US" altLang="zh-CN" sz="1600" b="1">
                <a:solidFill>
                  <a:srgbClr val="FF0000"/>
                </a:solidFill>
                <a:latin typeface="+mn-ea"/>
              </a:rPr>
              <a:t> </a:t>
            </a:r>
            <a:r>
              <a:rPr lang="zh-CN" altLang="en-US" sz="1600" b="1">
                <a:solidFill>
                  <a:srgbClr val="FF0000"/>
                </a:solidFill>
                <a:latin typeface="+mn-ea"/>
              </a:rPr>
              <a:t>新</a:t>
            </a:r>
            <a:r>
              <a:rPr lang="zh-CN" altLang="en-US" sz="1600" b="0">
                <a:solidFill>
                  <a:srgbClr val="FF0000"/>
                </a:solidFill>
                <a:latin typeface="+mn-ea"/>
              </a:rPr>
              <a:t>）</a:t>
            </a:r>
            <a:r>
              <a:rPr lang="en-US" altLang="zh-CN" sz="1600" b="0">
                <a:solidFill>
                  <a:srgbClr val="FF0000"/>
                </a:solidFill>
                <a:latin typeface="+mn-ea"/>
              </a:rPr>
              <a:t>------</a:t>
            </a:r>
            <a:endParaRPr lang="en-US" altLang="zh-CN" sz="1600" b="0">
              <a:solidFill>
                <a:srgbClr val="FF0000"/>
              </a:solidFill>
              <a:latin typeface="+mn-ea"/>
            </a:endParaRPr>
          </a:p>
        </p:txBody>
      </p:sp>
      <p:sp>
        <p:nvSpPr>
          <p:cNvPr id="5" name="任意多边形 4"/>
          <p:cNvSpPr/>
          <p:nvPr/>
        </p:nvSpPr>
        <p:spPr>
          <a:xfrm>
            <a:off x="10367645" y="3790315"/>
            <a:ext cx="242570" cy="276225"/>
          </a:xfrm>
          <a:custGeom>
            <a:avLst/>
            <a:gdLst>
              <a:gd name="connisteX0" fmla="*/ 0 w 438150"/>
              <a:gd name="connsiteY0" fmla="*/ 219075 h 381000"/>
              <a:gd name="connisteX1" fmla="*/ 171450 w 438150"/>
              <a:gd name="connsiteY1" fmla="*/ 381000 h 381000"/>
              <a:gd name="connisteX2" fmla="*/ 438150 w 438150"/>
              <a:gd name="connsiteY2" fmla="*/ 0 h 381000"/>
            </a:gdLst>
            <a:ahLst/>
            <a:cxnLst>
              <a:cxn ang="0">
                <a:pos x="connisteX0" y="connsiteY0"/>
              </a:cxn>
              <a:cxn ang="0">
                <a:pos x="connisteX1" y="connsiteY1"/>
              </a:cxn>
              <a:cxn ang="0">
                <a:pos x="connisteX2" y="connsiteY2"/>
              </a:cxn>
            </a:cxnLst>
            <a:rect l="l" t="t" r="r" b="b"/>
            <a:pathLst>
              <a:path w="438150" h="381000">
                <a:moveTo>
                  <a:pt x="0" y="219075"/>
                </a:moveTo>
                <a:lnTo>
                  <a:pt x="171450" y="381000"/>
                </a:lnTo>
                <a:lnTo>
                  <a:pt x="438150" y="0"/>
                </a:lnTo>
              </a:path>
            </a:pathLst>
          </a:custGeom>
          <a:noFill/>
          <a:ln w="2540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4" name="圆角矩形 13"/>
          <p:cNvSpPr/>
          <p:nvPr/>
        </p:nvSpPr>
        <p:spPr>
          <a:xfrm>
            <a:off x="9572625" y="2929255"/>
            <a:ext cx="810260" cy="69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a:off x="7105015" y="2929255"/>
            <a:ext cx="2280285" cy="69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5782310" y="2929255"/>
            <a:ext cx="1196340" cy="69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8" name="文本框 37"/>
          <p:cNvSpPr txBox="1"/>
          <p:nvPr/>
        </p:nvSpPr>
        <p:spPr>
          <a:xfrm>
            <a:off x="4832985" y="1743710"/>
            <a:ext cx="6532880" cy="521970"/>
          </a:xfrm>
          <a:prstGeom prst="rect">
            <a:avLst/>
          </a:prstGeom>
          <a:noFill/>
        </p:spPr>
        <p:txBody>
          <a:bodyPr wrap="square" rtlCol="0" anchor="t">
            <a:spAutoFit/>
          </a:bodyPr>
          <a:p>
            <a:pPr algn="ctr"/>
            <a:r>
              <a:rPr lang="en-US" altLang="zh-CN" sz="2800">
                <a:solidFill>
                  <a:srgbClr val="FFFF00"/>
                </a:solidFill>
              </a:rPr>
              <a:t>I  M  U</a:t>
            </a:r>
            <a:endParaRPr lang="en-US" altLang="zh-CN" sz="2800">
              <a:solidFill>
                <a:srgbClr val="FFFF00"/>
              </a:solidFill>
            </a:endParaRPr>
          </a:p>
        </p:txBody>
      </p:sp>
      <p:sp>
        <p:nvSpPr>
          <p:cNvPr id="3" name="文本框 2"/>
          <p:cNvSpPr txBox="1"/>
          <p:nvPr/>
        </p:nvSpPr>
        <p:spPr>
          <a:xfrm>
            <a:off x="4764405" y="3014980"/>
            <a:ext cx="6532880" cy="521970"/>
          </a:xfrm>
          <a:prstGeom prst="rect">
            <a:avLst/>
          </a:prstGeom>
          <a:noFill/>
        </p:spPr>
        <p:txBody>
          <a:bodyPr wrap="square" rtlCol="0" anchor="t">
            <a:spAutoFit/>
          </a:bodyPr>
          <a:p>
            <a:pPr algn="ctr"/>
            <a:r>
              <a:rPr lang="en-US" altLang="zh-CN" sz="2800">
                <a:solidFill>
                  <a:srgbClr val="FFFF00"/>
                </a:solidFill>
              </a:rPr>
              <a:t>Inertial   Measurement   Unit</a:t>
            </a:r>
            <a:endParaRPr lang="en-US" altLang="zh-CN" sz="2800">
              <a:solidFill>
                <a:srgbClr val="FFFF00"/>
              </a:solidFill>
            </a:endParaRPr>
          </a:p>
        </p:txBody>
      </p:sp>
      <p:cxnSp>
        <p:nvCxnSpPr>
          <p:cNvPr id="4" name="直接箭头连接符 3"/>
          <p:cNvCxnSpPr/>
          <p:nvPr/>
        </p:nvCxnSpPr>
        <p:spPr>
          <a:xfrm flipH="1">
            <a:off x="6664960" y="2305685"/>
            <a:ext cx="961390" cy="4806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8027670" y="2295525"/>
            <a:ext cx="0" cy="4908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8494395" y="2305685"/>
            <a:ext cx="1083310" cy="510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921250" y="3895725"/>
            <a:ext cx="6532880" cy="521970"/>
          </a:xfrm>
          <a:prstGeom prst="rect">
            <a:avLst/>
          </a:prstGeom>
          <a:noFill/>
        </p:spPr>
        <p:txBody>
          <a:bodyPr wrap="square" rtlCol="0" anchor="t">
            <a:spAutoFit/>
          </a:bodyPr>
          <a:p>
            <a:pPr algn="ctr"/>
            <a:r>
              <a:rPr lang="zh-CN" altLang="en-US" sz="2800">
                <a:solidFill>
                  <a:srgbClr val="FFFF00"/>
                </a:solidFill>
              </a:rPr>
              <a:t>惯性</a:t>
            </a:r>
            <a:r>
              <a:rPr lang="en-US" altLang="zh-CN" sz="2800">
                <a:solidFill>
                  <a:srgbClr val="FFFF00"/>
                </a:solidFill>
              </a:rPr>
              <a:t>             </a:t>
            </a:r>
            <a:r>
              <a:rPr lang="zh-CN" altLang="en-US" sz="2800">
                <a:solidFill>
                  <a:srgbClr val="FFFF00"/>
                </a:solidFill>
              </a:rPr>
              <a:t>测量</a:t>
            </a:r>
            <a:r>
              <a:rPr lang="en-US" altLang="zh-CN" sz="2800">
                <a:solidFill>
                  <a:srgbClr val="FFFF00"/>
                </a:solidFill>
              </a:rPr>
              <a:t>          </a:t>
            </a:r>
            <a:r>
              <a:rPr lang="zh-CN" altLang="en-US" sz="2800">
                <a:solidFill>
                  <a:srgbClr val="FFFF00"/>
                </a:solidFill>
              </a:rPr>
              <a:t>单元</a:t>
            </a:r>
            <a:endParaRPr lang="zh-CN" altLang="en-US" sz="2800">
              <a:solidFill>
                <a:srgbClr val="FFFF00"/>
              </a:solidFill>
            </a:endParaRPr>
          </a:p>
        </p:txBody>
      </p:sp>
      <p:sp>
        <p:nvSpPr>
          <p:cNvPr id="19" name="椭圆 18"/>
          <p:cNvSpPr/>
          <p:nvPr/>
        </p:nvSpPr>
        <p:spPr>
          <a:xfrm>
            <a:off x="5674360" y="3768090"/>
            <a:ext cx="1304290" cy="796290"/>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下箭头 19"/>
          <p:cNvSpPr/>
          <p:nvPr/>
        </p:nvSpPr>
        <p:spPr>
          <a:xfrm rot="5400000">
            <a:off x="5332730" y="3979545"/>
            <a:ext cx="412115" cy="372745"/>
          </a:xfrm>
          <a:prstGeom prst="downArrow">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1" name="图片 20"/>
          <p:cNvPicPr>
            <a:picLocks noChangeAspect="1"/>
          </p:cNvPicPr>
          <p:nvPr/>
        </p:nvPicPr>
        <p:blipFill>
          <a:blip r:embed="rId4"/>
          <a:stretch>
            <a:fillRect/>
          </a:stretch>
        </p:blipFill>
        <p:spPr>
          <a:xfrm>
            <a:off x="1880235" y="1229995"/>
            <a:ext cx="2806700" cy="2713355"/>
          </a:xfrm>
          <a:prstGeom prst="rect">
            <a:avLst/>
          </a:prstGeom>
        </p:spPr>
      </p:pic>
      <p:pic>
        <p:nvPicPr>
          <p:cNvPr id="22" name="图片 21"/>
          <p:cNvPicPr>
            <a:picLocks noChangeAspect="1"/>
          </p:cNvPicPr>
          <p:nvPr/>
        </p:nvPicPr>
        <p:blipFill>
          <a:blip r:embed="rId5"/>
          <a:stretch>
            <a:fillRect/>
          </a:stretch>
        </p:blipFill>
        <p:spPr>
          <a:xfrm>
            <a:off x="1870075" y="4079240"/>
            <a:ext cx="2806700" cy="2691765"/>
          </a:xfrm>
          <a:prstGeom prst="rect">
            <a:avLst/>
          </a:prstGeom>
        </p:spPr>
      </p:pic>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ox(in)">
                                      <p:cBhvr>
                                        <p:cTn id="7" dur="20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blinds(horizontal)">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blinds(horizontal)">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circle(in)">
                                      <p:cBhvr>
                                        <p:cTn id="52" dur="20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nodeType="clickEffect">
                                  <p:stCondLst>
                                    <p:cond delay="0"/>
                                  </p:stCondLst>
                                  <p:childTnLst>
                                    <p:anim calcmode="lin" valueType="num">
                                      <p:cBhvr additive="base">
                                        <p:cTn id="56" dur="500"/>
                                        <p:tgtEl>
                                          <p:spTgt spid="21"/>
                                        </p:tgtEl>
                                        <p:attrNameLst>
                                          <p:attrName>ppt_x</p:attrName>
                                        </p:attrNameLst>
                                      </p:cBhvr>
                                      <p:tavLst>
                                        <p:tav tm="0">
                                          <p:val>
                                            <p:strVal val="ppt_x"/>
                                          </p:val>
                                        </p:tav>
                                        <p:tav tm="100000">
                                          <p:val>
                                            <p:strVal val="ppt_x"/>
                                          </p:val>
                                        </p:tav>
                                      </p:tavLst>
                                    </p:anim>
                                    <p:anim calcmode="lin" valueType="num">
                                      <p:cBhvr additive="base">
                                        <p:cTn id="57" dur="500"/>
                                        <p:tgtEl>
                                          <p:spTgt spid="21"/>
                                        </p:tgtEl>
                                        <p:attrNameLst>
                                          <p:attrName>ppt_y</p:attrName>
                                        </p:attrNameLst>
                                      </p:cBhvr>
                                      <p:tavLst>
                                        <p:tav tm="0">
                                          <p:val>
                                            <p:strVal val="ppt_y"/>
                                          </p:val>
                                        </p:tav>
                                        <p:tav tm="100000">
                                          <p:val>
                                            <p:strVal val="1+ppt_h/2"/>
                                          </p:val>
                                        </p:tav>
                                      </p:tavLst>
                                    </p:anim>
                                    <p:set>
                                      <p:cBhvr>
                                        <p:cTn id="58" dur="1" fill="hold">
                                          <p:stCondLst>
                                            <p:cond delay="499"/>
                                          </p:stCondLst>
                                        </p:cTn>
                                        <p:tgtEl>
                                          <p:spTgt spid="2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circle(in)">
                                      <p:cBhvr>
                                        <p:cTn id="63"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0" grpId="0" animBg="1"/>
      <p:bldP spid="12" grpId="0" animBg="1"/>
      <p:bldP spid="14" grpId="0" animBg="1"/>
      <p:bldP spid="3" grpId="0"/>
      <p:bldP spid="17" grpId="0"/>
      <p:bldP spid="19" grpId="0" animBg="1"/>
      <p:bldP spid="2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0" y="75565"/>
            <a:ext cx="4804410" cy="275590"/>
          </a:xfrm>
          <a:prstGeom prst="rect">
            <a:avLst/>
          </a:prstGeom>
          <a:noFill/>
        </p:spPr>
        <p:txBody>
          <a:bodyPr wrap="square" rtlCol="0">
            <a:spAutoFit/>
          </a:bodyPr>
          <a:p>
            <a:pPr algn="ctr"/>
            <a:r>
              <a:rPr lang="zh-CN" altLang="en-US" sz="1200">
                <a:solidFill>
                  <a:srgbClr val="BEBEBE"/>
                </a:solidFill>
              </a:rPr>
              <a:t>《机器人</a:t>
            </a:r>
            <a:r>
              <a:rPr lang="en-US" altLang="zh-CN" sz="1200">
                <a:solidFill>
                  <a:srgbClr val="BEBEBE"/>
                </a:solidFill>
              </a:rPr>
              <a:t>SLAM</a:t>
            </a:r>
            <a:r>
              <a:rPr lang="zh-CN" altLang="en-US" sz="1200">
                <a:solidFill>
                  <a:srgbClr val="BEBEBE"/>
                </a:solidFill>
              </a:rPr>
              <a:t>导航：核心技术与实战》</a:t>
            </a:r>
            <a:r>
              <a:rPr lang="en-US" altLang="zh-CN" sz="1200">
                <a:solidFill>
                  <a:srgbClr val="BEBEBE"/>
                </a:solidFill>
              </a:rPr>
              <a:t>    </a:t>
            </a:r>
            <a:r>
              <a:rPr lang="zh-CN" altLang="en-US" sz="1200">
                <a:solidFill>
                  <a:srgbClr val="BEBEBE"/>
                </a:solidFill>
              </a:rPr>
              <a:t>张虎</a:t>
            </a:r>
            <a:r>
              <a:rPr lang="en-US" altLang="zh-CN" sz="1200">
                <a:solidFill>
                  <a:srgbClr val="BEBEBE"/>
                </a:solidFill>
              </a:rPr>
              <a:t> </a:t>
            </a:r>
            <a:r>
              <a:rPr lang="zh-CN" altLang="en-US" sz="1200">
                <a:solidFill>
                  <a:srgbClr val="BEBEBE"/>
                </a:solidFill>
              </a:rPr>
              <a:t>著</a:t>
            </a:r>
            <a:r>
              <a:rPr lang="en-US" altLang="zh-CN" sz="1200">
                <a:solidFill>
                  <a:srgbClr val="BEBEBE"/>
                </a:solidFill>
              </a:rPr>
              <a:t>    </a:t>
            </a:r>
            <a:r>
              <a:rPr lang="zh-CN" altLang="en-US" sz="1200">
                <a:solidFill>
                  <a:srgbClr val="BEBEBE"/>
                </a:solidFill>
              </a:rPr>
              <a:t>机械工业出版社</a:t>
            </a:r>
            <a:endParaRPr lang="zh-CN" altLang="en-US" sz="1200">
              <a:solidFill>
                <a:srgbClr val="BEBEBE"/>
              </a:solidFill>
            </a:endParaRPr>
          </a:p>
        </p:txBody>
      </p:sp>
      <p:sp>
        <p:nvSpPr>
          <p:cNvPr id="2" name="标题 1"/>
          <p:cNvSpPr>
            <a:spLocks noGrp="1"/>
          </p:cNvSpPr>
          <p:nvPr>
            <p:ph type="ctrTitle"/>
            <p:custDataLst>
              <p:tags r:id="rId2"/>
            </p:custDataLst>
          </p:nvPr>
        </p:nvSpPr>
        <p:spPr>
          <a:xfrm>
            <a:off x="2856230" y="2445385"/>
            <a:ext cx="6479540" cy="1144270"/>
          </a:xfrm>
        </p:spPr>
        <p:txBody>
          <a:bodyPr>
            <a:noAutofit/>
          </a:bodyPr>
          <a:p>
            <a:pPr algn="ctr">
              <a:lnSpc>
                <a:spcPct val="200000"/>
              </a:lnSpc>
            </a:pPr>
            <a:r>
              <a:rPr lang="zh-CN" altLang="en-US" sz="4800">
                <a:solidFill>
                  <a:srgbClr val="9CC2F0"/>
                </a:solidFill>
                <a:sym typeface="+mn-ea"/>
              </a:rPr>
              <a:t>敬请关注</a:t>
            </a:r>
            <a:r>
              <a:rPr lang="en-US" altLang="zh-CN" sz="4800">
                <a:solidFill>
                  <a:srgbClr val="9CC2F0"/>
                </a:solidFill>
                <a:sym typeface="+mn-ea"/>
              </a:rPr>
              <a:t>,</a:t>
            </a:r>
            <a:r>
              <a:rPr lang="zh-CN" altLang="en-US" sz="4800">
                <a:solidFill>
                  <a:srgbClr val="9CC2F0"/>
                </a:solidFill>
              </a:rPr>
              <a:t>长期更新</a:t>
            </a:r>
            <a:r>
              <a:rPr lang="en-US" altLang="zh-CN" sz="4800">
                <a:solidFill>
                  <a:srgbClr val="9CC2F0"/>
                </a:solidFill>
              </a:rPr>
              <a:t>...          </a:t>
            </a:r>
            <a:endParaRPr lang="zh-CN" altLang="en-US" sz="4800">
              <a:solidFill>
                <a:srgbClr val="9CC2F0"/>
              </a:solidFill>
            </a:endParaRPr>
          </a:p>
        </p:txBody>
      </p:sp>
      <p:sp>
        <p:nvSpPr>
          <p:cNvPr id="4" name="标题 14"/>
          <p:cNvSpPr>
            <a:spLocks noGrp="1"/>
          </p:cNvSpPr>
          <p:nvPr>
            <p:custDataLst>
              <p:tags r:id="rId3"/>
            </p:custDataLst>
          </p:nvPr>
        </p:nvSpPr>
        <p:spPr>
          <a:xfrm>
            <a:off x="2925445" y="3589655"/>
            <a:ext cx="6479540" cy="11442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lnSpc>
                <a:spcPct val="200000"/>
              </a:lnSpc>
            </a:pPr>
            <a:r>
              <a:rPr lang="zh-CN" altLang="en-US" sz="4800" b="0">
                <a:solidFill>
                  <a:srgbClr val="FF0000"/>
                </a:solidFill>
              </a:rPr>
              <a:t>下集预告</a:t>
            </a:r>
            <a:r>
              <a:rPr lang="en-US" altLang="zh-CN" sz="4800">
                <a:solidFill>
                  <a:srgbClr val="9CC2F0"/>
                </a:solidFill>
              </a:rPr>
              <a:t>          </a:t>
            </a:r>
            <a:endParaRPr lang="zh-CN" altLang="en-US" sz="4800">
              <a:solidFill>
                <a:srgbClr val="9CC2F0"/>
              </a:solidFill>
            </a:endParaRPr>
          </a:p>
        </p:txBody>
      </p:sp>
    </p:spTree>
    <p:custDataLst>
      <p:tags r:id="rId4"/>
    </p:custData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8" name="文本框 37"/>
          <p:cNvSpPr txBox="1"/>
          <p:nvPr/>
        </p:nvSpPr>
        <p:spPr>
          <a:xfrm>
            <a:off x="2491740" y="1430655"/>
            <a:ext cx="6532880" cy="521970"/>
          </a:xfrm>
          <a:prstGeom prst="rect">
            <a:avLst/>
          </a:prstGeom>
          <a:noFill/>
        </p:spPr>
        <p:txBody>
          <a:bodyPr wrap="square" rtlCol="0" anchor="t">
            <a:spAutoFit/>
          </a:bodyPr>
          <a:p>
            <a:pPr algn="ctr"/>
            <a:r>
              <a:rPr lang="zh-CN" altLang="en-US" sz="2800">
                <a:solidFill>
                  <a:srgbClr val="FFFF00"/>
                </a:solidFill>
              </a:rPr>
              <a:t>机器人中的</a:t>
            </a:r>
            <a:r>
              <a:rPr lang="en-US" altLang="zh-CN" sz="2800">
                <a:solidFill>
                  <a:srgbClr val="FFFF00"/>
                </a:solidFill>
              </a:rPr>
              <a:t> I M U </a:t>
            </a:r>
            <a:r>
              <a:rPr lang="zh-CN" altLang="en-US" sz="2800">
                <a:solidFill>
                  <a:srgbClr val="FFFF00"/>
                </a:solidFill>
              </a:rPr>
              <a:t>有什么用？</a:t>
            </a:r>
            <a:endParaRPr lang="zh-CN" altLang="en-US" sz="2800">
              <a:solidFill>
                <a:srgbClr val="FFFF00"/>
              </a:solidFill>
            </a:endParaRPr>
          </a:p>
        </p:txBody>
      </p:sp>
      <p:sp>
        <p:nvSpPr>
          <p:cNvPr id="6" name="文本框 5"/>
          <p:cNvSpPr txBox="1"/>
          <p:nvPr/>
        </p:nvSpPr>
        <p:spPr>
          <a:xfrm>
            <a:off x="1960245" y="2035810"/>
            <a:ext cx="2377440" cy="645160"/>
          </a:xfrm>
          <a:prstGeom prst="rect">
            <a:avLst/>
          </a:prstGeom>
          <a:noFill/>
          <a:ln w="9525">
            <a:noFill/>
          </a:ln>
        </p:spPr>
        <p:txBody>
          <a:bodyPr wrap="square">
            <a:spAutoFit/>
          </a:bodyPr>
          <a:p>
            <a:pPr algn="l">
              <a:lnSpc>
                <a:spcPct val="200000"/>
              </a:lnSpc>
              <a:buClrTx/>
              <a:buSzTx/>
              <a:buFont typeface="Wingdings" panose="05000000000000000000" charset="0"/>
              <a:buNone/>
            </a:pPr>
            <a:r>
              <a:rPr lang="zh-CN" altLang="en-US" b="0">
                <a:solidFill>
                  <a:schemeClr val="bg1"/>
                </a:solidFill>
                <a:latin typeface="+mn-ea"/>
              </a:rPr>
              <a:t>① 应用惯性测量</a:t>
            </a:r>
            <a:endParaRPr lang="zh-CN" altLang="en-US" b="0">
              <a:solidFill>
                <a:schemeClr val="bg1"/>
              </a:solidFill>
              <a:latin typeface="+mn-ea"/>
            </a:endParaRPr>
          </a:p>
        </p:txBody>
      </p:sp>
      <p:sp>
        <p:nvSpPr>
          <p:cNvPr id="7" name="文本框 6"/>
          <p:cNvSpPr txBox="1"/>
          <p:nvPr/>
        </p:nvSpPr>
        <p:spPr>
          <a:xfrm>
            <a:off x="1960245" y="2573020"/>
            <a:ext cx="2377440"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chemeClr val="bg1"/>
                </a:solidFill>
                <a:latin typeface="+mn-ea"/>
              </a:rPr>
              <a:t>②</a:t>
            </a:r>
            <a:r>
              <a:rPr lang="en-US" altLang="zh-CN" b="0">
                <a:solidFill>
                  <a:schemeClr val="bg1"/>
                </a:solidFill>
                <a:latin typeface="+mn-ea"/>
              </a:rPr>
              <a:t> </a:t>
            </a:r>
            <a:r>
              <a:rPr lang="zh-CN" altLang="en-US" b="0">
                <a:solidFill>
                  <a:schemeClr val="bg1"/>
                </a:solidFill>
                <a:latin typeface="+mn-ea"/>
              </a:rPr>
              <a:t>多传感器融合</a:t>
            </a:r>
            <a:endParaRPr lang="zh-CN" altLang="en-US" b="0">
              <a:solidFill>
                <a:schemeClr val="bg1"/>
              </a:solidFill>
              <a:latin typeface="+mn-ea"/>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5" name="流程图: 延期 24"/>
          <p:cNvSpPr/>
          <p:nvPr/>
        </p:nvSpPr>
        <p:spPr>
          <a:xfrm rot="13260000">
            <a:off x="7675245" y="3718560"/>
            <a:ext cx="657225" cy="353060"/>
          </a:xfrm>
          <a:prstGeom prst="flowChartDelay">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流程图: 延期 22"/>
          <p:cNvSpPr/>
          <p:nvPr/>
        </p:nvSpPr>
        <p:spPr>
          <a:xfrm rot="13260000">
            <a:off x="8512810" y="4464050"/>
            <a:ext cx="657225" cy="353060"/>
          </a:xfrm>
          <a:prstGeom prst="flowChartDelay">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流程图: 延期 21"/>
          <p:cNvSpPr/>
          <p:nvPr/>
        </p:nvSpPr>
        <p:spPr>
          <a:xfrm rot="16200000">
            <a:off x="8700135" y="4340860"/>
            <a:ext cx="657225" cy="353060"/>
          </a:xfrm>
          <a:prstGeom prst="flowChartDelay">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流程图: 延期 20"/>
          <p:cNvSpPr/>
          <p:nvPr/>
        </p:nvSpPr>
        <p:spPr>
          <a:xfrm rot="16200000">
            <a:off x="8690610" y="5488940"/>
            <a:ext cx="657225" cy="353060"/>
          </a:xfrm>
          <a:prstGeom prst="flowChartDelay">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8" name="文本框 37"/>
          <p:cNvSpPr txBox="1"/>
          <p:nvPr/>
        </p:nvSpPr>
        <p:spPr>
          <a:xfrm>
            <a:off x="2491740" y="1430655"/>
            <a:ext cx="6532880" cy="521970"/>
          </a:xfrm>
          <a:prstGeom prst="rect">
            <a:avLst/>
          </a:prstGeom>
          <a:noFill/>
        </p:spPr>
        <p:txBody>
          <a:bodyPr wrap="square" rtlCol="0" anchor="t">
            <a:spAutoFit/>
          </a:bodyPr>
          <a:p>
            <a:pPr algn="ctr"/>
            <a:r>
              <a:rPr lang="zh-CN" altLang="en-US" sz="2800">
                <a:solidFill>
                  <a:srgbClr val="FFFF00"/>
                </a:solidFill>
              </a:rPr>
              <a:t>机器人中的</a:t>
            </a:r>
            <a:r>
              <a:rPr lang="en-US" altLang="zh-CN" sz="2800">
                <a:solidFill>
                  <a:srgbClr val="FFFF00"/>
                </a:solidFill>
              </a:rPr>
              <a:t> I M U </a:t>
            </a:r>
            <a:r>
              <a:rPr lang="zh-CN" altLang="en-US" sz="2800">
                <a:solidFill>
                  <a:srgbClr val="FFFF00"/>
                </a:solidFill>
              </a:rPr>
              <a:t>有什么用？</a:t>
            </a:r>
            <a:endParaRPr lang="zh-CN" altLang="en-US" sz="2800">
              <a:solidFill>
                <a:srgbClr val="FFFF00"/>
              </a:solidFill>
            </a:endParaRPr>
          </a:p>
        </p:txBody>
      </p:sp>
      <p:sp>
        <p:nvSpPr>
          <p:cNvPr id="6" name="文本框 5"/>
          <p:cNvSpPr txBox="1"/>
          <p:nvPr/>
        </p:nvSpPr>
        <p:spPr>
          <a:xfrm>
            <a:off x="1960245" y="2035810"/>
            <a:ext cx="2377440" cy="645160"/>
          </a:xfrm>
          <a:prstGeom prst="rect">
            <a:avLst/>
          </a:prstGeom>
          <a:noFill/>
          <a:ln w="9525">
            <a:noFill/>
          </a:ln>
        </p:spPr>
        <p:txBody>
          <a:bodyPr wrap="square">
            <a:spAutoFit/>
          </a:bodyPr>
          <a:p>
            <a:pPr algn="l">
              <a:lnSpc>
                <a:spcPct val="200000"/>
              </a:lnSpc>
              <a:buClrTx/>
              <a:buSzTx/>
              <a:buFont typeface="Wingdings" panose="05000000000000000000" charset="0"/>
              <a:buNone/>
            </a:pPr>
            <a:r>
              <a:rPr lang="zh-CN" altLang="en-US" b="0">
                <a:solidFill>
                  <a:srgbClr val="FFFF00"/>
                </a:solidFill>
                <a:latin typeface="+mn-ea"/>
              </a:rPr>
              <a:t>① 应用惯性测量</a:t>
            </a:r>
            <a:endParaRPr lang="zh-CN" altLang="en-US" b="0">
              <a:solidFill>
                <a:srgbClr val="FFFF00"/>
              </a:solidFill>
              <a:latin typeface="+mn-ea"/>
            </a:endParaRPr>
          </a:p>
        </p:txBody>
      </p:sp>
      <p:sp>
        <p:nvSpPr>
          <p:cNvPr id="7" name="文本框 6"/>
          <p:cNvSpPr txBox="1"/>
          <p:nvPr/>
        </p:nvSpPr>
        <p:spPr>
          <a:xfrm>
            <a:off x="1960245" y="2573020"/>
            <a:ext cx="2377440"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chemeClr val="bg1"/>
                </a:solidFill>
                <a:latin typeface="+mn-ea"/>
              </a:rPr>
              <a:t>②</a:t>
            </a:r>
            <a:r>
              <a:rPr lang="en-US" altLang="zh-CN" b="0">
                <a:solidFill>
                  <a:schemeClr val="bg1"/>
                </a:solidFill>
                <a:latin typeface="+mn-ea"/>
              </a:rPr>
              <a:t> </a:t>
            </a:r>
            <a:r>
              <a:rPr lang="zh-CN" altLang="en-US" b="0">
                <a:solidFill>
                  <a:schemeClr val="bg1"/>
                </a:solidFill>
                <a:latin typeface="+mn-ea"/>
              </a:rPr>
              <a:t>多传感器融合</a:t>
            </a:r>
            <a:endParaRPr lang="zh-CN" altLang="en-US" b="0">
              <a:solidFill>
                <a:schemeClr val="bg1"/>
              </a:solidFill>
              <a:latin typeface="+mn-ea"/>
            </a:endParaRPr>
          </a:p>
        </p:txBody>
      </p:sp>
      <p:sp>
        <p:nvSpPr>
          <p:cNvPr id="3" name="L 形 2"/>
          <p:cNvSpPr/>
          <p:nvPr/>
        </p:nvSpPr>
        <p:spPr>
          <a:xfrm>
            <a:off x="1313815" y="4124960"/>
            <a:ext cx="5168900" cy="882650"/>
          </a:xfrm>
          <a:prstGeom prst="corner">
            <a:avLst>
              <a:gd name="adj1" fmla="val 21079"/>
              <a:gd name="adj2"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流程图: 联系 3"/>
          <p:cNvSpPr/>
          <p:nvPr/>
        </p:nvSpPr>
        <p:spPr>
          <a:xfrm>
            <a:off x="1764030" y="4627245"/>
            <a:ext cx="196215" cy="186055"/>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流程图: 联系 4"/>
          <p:cNvSpPr/>
          <p:nvPr/>
        </p:nvSpPr>
        <p:spPr>
          <a:xfrm>
            <a:off x="2136140" y="4627245"/>
            <a:ext cx="196215" cy="186055"/>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剪去单角的矩形 7"/>
          <p:cNvSpPr/>
          <p:nvPr/>
        </p:nvSpPr>
        <p:spPr>
          <a:xfrm>
            <a:off x="1687830" y="4166235"/>
            <a:ext cx="803910" cy="461010"/>
          </a:xfrm>
          <a:prstGeom prst="snip1Rect">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右箭头 8"/>
          <p:cNvSpPr/>
          <p:nvPr/>
        </p:nvSpPr>
        <p:spPr>
          <a:xfrm>
            <a:off x="2628900" y="4310380"/>
            <a:ext cx="715645" cy="235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413000" y="3480435"/>
            <a:ext cx="1365250" cy="829945"/>
          </a:xfrm>
          <a:prstGeom prst="rect">
            <a:avLst/>
          </a:prstGeom>
          <a:noFill/>
          <a:ln w="9525">
            <a:noFill/>
          </a:ln>
        </p:spPr>
        <p:txBody>
          <a:bodyPr wrap="square">
            <a:spAutoFit/>
          </a:bodyPr>
          <a:p>
            <a:pPr indent="0">
              <a:lnSpc>
                <a:spcPct val="200000"/>
              </a:lnSpc>
              <a:buFont typeface="Wingdings" panose="05000000000000000000" charset="0"/>
              <a:buNone/>
            </a:pPr>
            <a:r>
              <a:rPr lang="zh-CN" altLang="en-US" sz="2000" b="0">
                <a:solidFill>
                  <a:srgbClr val="FF0000"/>
                </a:solidFill>
                <a:latin typeface="+mn-ea"/>
              </a:rPr>
              <a:t>加速度</a:t>
            </a:r>
            <a:r>
              <a:rPr lang="en-US" altLang="zh-CN" sz="2000" b="0">
                <a:solidFill>
                  <a:srgbClr val="FF0000"/>
                </a:solidFill>
                <a:latin typeface="+mn-ea"/>
              </a:rPr>
              <a:t> </a:t>
            </a:r>
            <a:r>
              <a:rPr lang="en-US" altLang="zh-CN" sz="2400" b="0">
                <a:solidFill>
                  <a:srgbClr val="FF0000"/>
                </a:solidFill>
                <a:latin typeface="黑体" panose="02010609060101010101" charset="-122"/>
                <a:ea typeface="黑体" panose="02010609060101010101" charset="-122"/>
              </a:rPr>
              <a:t>a</a:t>
            </a:r>
            <a:endParaRPr lang="en-US" altLang="zh-CN" sz="2400" b="0">
              <a:solidFill>
                <a:srgbClr val="FF0000"/>
              </a:solidFill>
              <a:latin typeface="黑体" panose="02010609060101010101" charset="-122"/>
              <a:ea typeface="黑体" panose="02010609060101010101" charset="-122"/>
            </a:endParaRPr>
          </a:p>
        </p:txBody>
      </p:sp>
      <p:sp>
        <p:nvSpPr>
          <p:cNvPr id="12" name="右大括号 11"/>
          <p:cNvSpPr/>
          <p:nvPr/>
        </p:nvSpPr>
        <p:spPr>
          <a:xfrm rot="5400000">
            <a:off x="3561080" y="3236595"/>
            <a:ext cx="295910" cy="404241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aphicFrame>
        <p:nvGraphicFramePr>
          <p:cNvPr id="16" name="对象 15">
            <a:hlinkClick r:id="" action="ppaction://ole?verb="/>
          </p:cNvPr>
          <p:cNvGraphicFramePr>
            <a:graphicFrameLocks noChangeAspect="1"/>
          </p:cNvGraphicFramePr>
          <p:nvPr/>
        </p:nvGraphicFramePr>
        <p:xfrm>
          <a:off x="2962910" y="5618480"/>
          <a:ext cx="1492250" cy="856615"/>
        </p:xfrm>
        <a:graphic>
          <a:graphicData uri="http://schemas.openxmlformats.org/presentationml/2006/ole">
            <mc:AlternateContent xmlns:mc="http://schemas.openxmlformats.org/markup-compatibility/2006">
              <mc:Choice xmlns:v="urn:schemas-microsoft-com:vml" Requires="v">
                <p:oleObj spid="_x0000_s1025" name="" r:id="rId4" imgW="685800" imgH="393700" progId="Equation.KSEE3">
                  <p:embed/>
                </p:oleObj>
              </mc:Choice>
              <mc:Fallback>
                <p:oleObj name="" r:id="rId4" imgW="685800" imgH="393700" progId="Equation.KSEE3">
                  <p:embed/>
                  <p:pic>
                    <p:nvPicPr>
                      <p:cNvPr id="0" name="图片 1024"/>
                      <p:cNvPicPr/>
                      <p:nvPr/>
                    </p:nvPicPr>
                    <p:blipFill>
                      <a:blip r:embed="rId5"/>
                      <a:stretch>
                        <a:fillRect/>
                      </a:stretch>
                    </p:blipFill>
                    <p:spPr>
                      <a:xfrm>
                        <a:off x="2962910" y="5618480"/>
                        <a:ext cx="1492250" cy="856615"/>
                      </a:xfrm>
                      <a:prstGeom prst="rect">
                        <a:avLst/>
                      </a:prstGeom>
                      <a:solidFill>
                        <a:schemeClr val="bg1"/>
                      </a:solidFill>
                    </p:spPr>
                  </p:pic>
                </p:oleObj>
              </mc:Fallback>
            </mc:AlternateContent>
          </a:graphicData>
        </a:graphic>
      </p:graphicFrame>
      <p:cxnSp>
        <p:nvCxnSpPr>
          <p:cNvPr id="17" name="直接连接符 16"/>
          <p:cNvCxnSpPr/>
          <p:nvPr/>
        </p:nvCxnSpPr>
        <p:spPr>
          <a:xfrm flipH="1" flipV="1">
            <a:off x="9015095" y="4813300"/>
            <a:ext cx="9525" cy="108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8150225" y="4017010"/>
            <a:ext cx="874395" cy="7962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7640320" y="2889250"/>
            <a:ext cx="509905" cy="11277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9013825" y="3566160"/>
            <a:ext cx="10795" cy="124714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29" name="任意多边形 28"/>
          <p:cNvSpPr/>
          <p:nvPr/>
        </p:nvSpPr>
        <p:spPr>
          <a:xfrm>
            <a:off x="8366125" y="3869055"/>
            <a:ext cx="657225" cy="344170"/>
          </a:xfrm>
          <a:custGeom>
            <a:avLst/>
            <a:gdLst>
              <a:gd name="connisteX0" fmla="*/ 657225 w 657225"/>
              <a:gd name="connsiteY0" fmla="*/ 744 h 344279"/>
              <a:gd name="connisteX1" fmla="*/ 255270 w 657225"/>
              <a:gd name="connsiteY1" fmla="*/ 50274 h 344279"/>
              <a:gd name="connisteX2" fmla="*/ 0 w 657225"/>
              <a:gd name="connsiteY2" fmla="*/ 344279 h 344279"/>
            </a:gdLst>
            <a:ahLst/>
            <a:cxnLst>
              <a:cxn ang="0">
                <a:pos x="connisteX0" y="connsiteY0"/>
              </a:cxn>
              <a:cxn ang="0">
                <a:pos x="connisteX1" y="connsiteY1"/>
              </a:cxn>
              <a:cxn ang="0">
                <a:pos x="connisteX2" y="connsiteY2"/>
              </a:cxn>
            </a:cxnLst>
            <a:rect l="l" t="t" r="r" b="b"/>
            <a:pathLst>
              <a:path w="657225" h="344279">
                <a:moveTo>
                  <a:pt x="657225" y="744"/>
                </a:moveTo>
                <a:cubicBezTo>
                  <a:pt x="581660" y="4554"/>
                  <a:pt x="386715" y="-18306"/>
                  <a:pt x="255270" y="50274"/>
                </a:cubicBezTo>
                <a:cubicBezTo>
                  <a:pt x="123825" y="118854"/>
                  <a:pt x="43180" y="286494"/>
                  <a:pt x="0" y="3442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30" name="对象 29">
            <a:hlinkClick r:id="" action="ppaction://ole?verb="/>
          </p:cNvPr>
          <p:cNvGraphicFramePr>
            <a:graphicFrameLocks noChangeAspect="1"/>
          </p:cNvGraphicFramePr>
          <p:nvPr/>
        </p:nvGraphicFramePr>
        <p:xfrm>
          <a:off x="8560435" y="3473133"/>
          <a:ext cx="1409700" cy="386080"/>
        </p:xfrm>
        <a:graphic>
          <a:graphicData uri="http://schemas.openxmlformats.org/presentationml/2006/ole">
            <mc:AlternateContent xmlns:mc="http://schemas.openxmlformats.org/markup-compatibility/2006">
              <mc:Choice xmlns:v="urn:schemas-microsoft-com:vml" Requires="v">
                <p:oleObj spid="_x0000_s1025" name="" r:id="rId6" imgW="647700" imgH="177165" progId="Equation.KSEE3">
                  <p:embed/>
                </p:oleObj>
              </mc:Choice>
              <mc:Fallback>
                <p:oleObj name="" r:id="rId6" imgW="647700" imgH="177165" progId="Equation.KSEE3">
                  <p:embed/>
                  <p:pic>
                    <p:nvPicPr>
                      <p:cNvPr id="0" name="图片 1024"/>
                      <p:cNvPicPr/>
                      <p:nvPr/>
                    </p:nvPicPr>
                    <p:blipFill>
                      <a:blip r:embed="rId7"/>
                      <a:stretch>
                        <a:fillRect/>
                      </a:stretch>
                    </p:blipFill>
                    <p:spPr>
                      <a:xfrm>
                        <a:off x="8560435" y="3473133"/>
                        <a:ext cx="1409700" cy="386080"/>
                      </a:xfrm>
                      <a:prstGeom prst="rect">
                        <a:avLst/>
                      </a:prstGeom>
                      <a:solidFill>
                        <a:schemeClr val="bg1"/>
                      </a:solidFill>
                    </p:spPr>
                  </p:pic>
                </p:oleObj>
              </mc:Fallback>
            </mc:AlternateContent>
          </a:graphicData>
        </a:graphic>
      </p:graphicFrame>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par>
                                <p:cTn id="30" presetID="3" presetClass="entr" presetSubtype="1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500"/>
                                        <p:tgtEl>
                                          <p:spTgt spid="21"/>
                                        </p:tgtEl>
                                      </p:cBhvr>
                                    </p:animEffect>
                                  </p:childTnLst>
                                </p:cTn>
                              </p:par>
                              <p:par>
                                <p:cTn id="38" presetID="3" presetClass="entr" presetSubtype="1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blinds(horizontal)">
                                      <p:cBhvr>
                                        <p:cTn id="45" dur="500"/>
                                        <p:tgtEl>
                                          <p:spTgt spid="22"/>
                                        </p:tgtEl>
                                      </p:cBhvr>
                                    </p:animEffect>
                                  </p:childTnLst>
                                </p:cTn>
                              </p:par>
                              <p:par>
                                <p:cTn id="46" presetID="3" presetClass="entr" presetSubtype="1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linds(horizontal)">
                                      <p:cBhvr>
                                        <p:cTn id="48" dur="500"/>
                                        <p:tgtEl>
                                          <p:spTgt spid="20"/>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blinds(horizontal)">
                                      <p:cBhvr>
                                        <p:cTn id="51" dur="500"/>
                                        <p:tgtEl>
                                          <p:spTgt spid="23"/>
                                        </p:tgtEl>
                                      </p:cBhvr>
                                    </p:animEffect>
                                  </p:childTnLst>
                                </p:cTn>
                              </p:par>
                              <p:par>
                                <p:cTn id="52" presetID="3" presetClass="entr" presetSubtype="10"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blinds(horizontal)">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blinds(horizontal)">
                                      <p:cBhvr>
                                        <p:cTn id="59" dur="500"/>
                                        <p:tgtEl>
                                          <p:spTgt spid="29"/>
                                        </p:tgtEl>
                                      </p:cBhvr>
                                    </p:animEffect>
                                  </p:childTnLst>
                                </p:cTn>
                              </p:par>
                              <p:par>
                                <p:cTn id="60" presetID="3" presetClass="entr" presetSubtype="10" fill="hold"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blinds(horizontal)">
                                      <p:cBhvr>
                                        <p:cTn id="62" dur="500"/>
                                        <p:tgtEl>
                                          <p:spTgt spid="30"/>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linds(horizontal)">
                                      <p:cBhvr>
                                        <p:cTn id="67" dur="500"/>
                                        <p:tgtEl>
                                          <p:spTgt spid="25"/>
                                        </p:tgtEl>
                                      </p:cBhvr>
                                    </p:animEffect>
                                  </p:childTnLst>
                                </p:cTn>
                              </p:par>
                              <p:par>
                                <p:cTn id="68" presetID="3" presetClass="entr" presetSubtype="10" fill="hold"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blinds(horizontal)">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animBg="1"/>
      <p:bldP spid="5" grpId="0" animBg="1"/>
      <p:bldP spid="9" grpId="0" animBg="1"/>
      <p:bldP spid="10" grpId="0"/>
      <p:bldP spid="12" grpId="0" animBg="1"/>
      <p:bldP spid="21" grpId="0" animBg="1"/>
      <p:bldP spid="22" grpId="0" animBg="1"/>
      <p:bldP spid="23" grpId="0" animBg="1"/>
      <p:bldP spid="29"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8" name="文本框 37"/>
          <p:cNvSpPr txBox="1"/>
          <p:nvPr/>
        </p:nvSpPr>
        <p:spPr>
          <a:xfrm>
            <a:off x="2491740" y="1430655"/>
            <a:ext cx="6532880" cy="521970"/>
          </a:xfrm>
          <a:prstGeom prst="rect">
            <a:avLst/>
          </a:prstGeom>
          <a:noFill/>
        </p:spPr>
        <p:txBody>
          <a:bodyPr wrap="square" rtlCol="0" anchor="t">
            <a:spAutoFit/>
          </a:bodyPr>
          <a:p>
            <a:pPr algn="ctr"/>
            <a:r>
              <a:rPr lang="zh-CN" altLang="en-US" sz="2800">
                <a:solidFill>
                  <a:srgbClr val="FFFF00"/>
                </a:solidFill>
              </a:rPr>
              <a:t>机器人中的</a:t>
            </a:r>
            <a:r>
              <a:rPr lang="en-US" altLang="zh-CN" sz="2800">
                <a:solidFill>
                  <a:srgbClr val="FFFF00"/>
                </a:solidFill>
              </a:rPr>
              <a:t> I M U </a:t>
            </a:r>
            <a:r>
              <a:rPr lang="zh-CN" altLang="en-US" sz="2800">
                <a:solidFill>
                  <a:srgbClr val="FFFF00"/>
                </a:solidFill>
              </a:rPr>
              <a:t>有什么用？</a:t>
            </a:r>
            <a:endParaRPr lang="zh-CN" altLang="en-US" sz="2800">
              <a:solidFill>
                <a:srgbClr val="FFFF00"/>
              </a:solidFill>
            </a:endParaRPr>
          </a:p>
        </p:txBody>
      </p:sp>
      <p:sp>
        <p:nvSpPr>
          <p:cNvPr id="6" name="文本框 5"/>
          <p:cNvSpPr txBox="1"/>
          <p:nvPr/>
        </p:nvSpPr>
        <p:spPr>
          <a:xfrm>
            <a:off x="1960245" y="2035810"/>
            <a:ext cx="2377440" cy="645160"/>
          </a:xfrm>
          <a:prstGeom prst="rect">
            <a:avLst/>
          </a:prstGeom>
          <a:noFill/>
          <a:ln w="9525">
            <a:noFill/>
          </a:ln>
        </p:spPr>
        <p:txBody>
          <a:bodyPr wrap="square">
            <a:spAutoFit/>
          </a:bodyPr>
          <a:p>
            <a:pPr algn="l">
              <a:lnSpc>
                <a:spcPct val="200000"/>
              </a:lnSpc>
              <a:buClrTx/>
              <a:buSzTx/>
              <a:buFont typeface="Wingdings" panose="05000000000000000000" charset="0"/>
              <a:buNone/>
            </a:pPr>
            <a:r>
              <a:rPr lang="zh-CN" altLang="en-US" b="0">
                <a:solidFill>
                  <a:schemeClr val="bg1"/>
                </a:solidFill>
                <a:latin typeface="+mn-ea"/>
              </a:rPr>
              <a:t>① 应用惯性测量</a:t>
            </a:r>
            <a:endParaRPr lang="zh-CN" altLang="en-US" b="0">
              <a:solidFill>
                <a:schemeClr val="bg1"/>
              </a:solidFill>
              <a:latin typeface="+mn-ea"/>
            </a:endParaRPr>
          </a:p>
        </p:txBody>
      </p:sp>
      <p:sp>
        <p:nvSpPr>
          <p:cNvPr id="7" name="文本框 6"/>
          <p:cNvSpPr txBox="1"/>
          <p:nvPr/>
        </p:nvSpPr>
        <p:spPr>
          <a:xfrm>
            <a:off x="1960245" y="2573020"/>
            <a:ext cx="2377440"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②</a:t>
            </a:r>
            <a:r>
              <a:rPr lang="en-US" altLang="zh-CN" b="0">
                <a:solidFill>
                  <a:srgbClr val="FFFF00"/>
                </a:solidFill>
                <a:latin typeface="+mn-ea"/>
              </a:rPr>
              <a:t> </a:t>
            </a:r>
            <a:r>
              <a:rPr lang="zh-CN" altLang="en-US" b="0">
                <a:solidFill>
                  <a:srgbClr val="FFFF00"/>
                </a:solidFill>
                <a:latin typeface="+mn-ea"/>
              </a:rPr>
              <a:t>多传感器融合</a:t>
            </a:r>
            <a:endParaRPr lang="zh-CN" altLang="en-US" b="0">
              <a:solidFill>
                <a:srgbClr val="FFFF00"/>
              </a:solidFill>
              <a:latin typeface="+mn-ea"/>
            </a:endParaRPr>
          </a:p>
        </p:txBody>
      </p:sp>
      <p:pic>
        <p:nvPicPr>
          <p:cNvPr id="24" name="图片 23"/>
          <p:cNvPicPr>
            <a:picLocks noChangeAspect="1"/>
          </p:cNvPicPr>
          <p:nvPr/>
        </p:nvPicPr>
        <p:blipFill>
          <a:blip r:embed="rId4"/>
          <a:stretch>
            <a:fillRect/>
          </a:stretch>
        </p:blipFill>
        <p:spPr>
          <a:xfrm>
            <a:off x="2078355" y="3622675"/>
            <a:ext cx="1669415" cy="1184275"/>
          </a:xfrm>
          <a:prstGeom prst="rect">
            <a:avLst/>
          </a:prstGeom>
        </p:spPr>
      </p:pic>
      <p:pic>
        <p:nvPicPr>
          <p:cNvPr id="26" name="图片 25"/>
          <p:cNvPicPr>
            <a:picLocks noChangeAspect="1"/>
          </p:cNvPicPr>
          <p:nvPr/>
        </p:nvPicPr>
        <p:blipFill>
          <a:blip r:embed="rId5"/>
          <a:stretch>
            <a:fillRect/>
          </a:stretch>
        </p:blipFill>
        <p:spPr>
          <a:xfrm>
            <a:off x="4532630" y="2390775"/>
            <a:ext cx="1633855" cy="1533525"/>
          </a:xfrm>
          <a:prstGeom prst="rect">
            <a:avLst/>
          </a:prstGeom>
        </p:spPr>
      </p:pic>
      <p:pic>
        <p:nvPicPr>
          <p:cNvPr id="27" name="图片 26"/>
          <p:cNvPicPr>
            <a:picLocks noChangeAspect="1"/>
          </p:cNvPicPr>
          <p:nvPr/>
        </p:nvPicPr>
        <p:blipFill>
          <a:blip r:embed="rId6"/>
          <a:stretch>
            <a:fillRect/>
          </a:stretch>
        </p:blipFill>
        <p:spPr>
          <a:xfrm>
            <a:off x="6614795" y="2289175"/>
            <a:ext cx="2417445" cy="1736725"/>
          </a:xfrm>
          <a:prstGeom prst="rect">
            <a:avLst/>
          </a:prstGeom>
        </p:spPr>
      </p:pic>
      <p:pic>
        <p:nvPicPr>
          <p:cNvPr id="31" name="图片 30"/>
          <p:cNvPicPr>
            <a:picLocks noChangeAspect="1"/>
          </p:cNvPicPr>
          <p:nvPr/>
        </p:nvPicPr>
        <p:blipFill>
          <a:blip r:embed="rId7"/>
          <a:stretch>
            <a:fillRect/>
          </a:stretch>
        </p:blipFill>
        <p:spPr>
          <a:xfrm>
            <a:off x="9344025" y="2289175"/>
            <a:ext cx="2691130" cy="1737360"/>
          </a:xfrm>
          <a:prstGeom prst="rect">
            <a:avLst/>
          </a:prstGeom>
        </p:spPr>
      </p:pic>
      <p:cxnSp>
        <p:nvCxnSpPr>
          <p:cNvPr id="32" name="曲线连接符 31"/>
          <p:cNvCxnSpPr/>
          <p:nvPr/>
        </p:nvCxnSpPr>
        <p:spPr>
          <a:xfrm flipV="1">
            <a:off x="3383280" y="2977515"/>
            <a:ext cx="1324610" cy="902335"/>
          </a:xfrm>
          <a:prstGeom prst="curvedConnector3">
            <a:avLst>
              <a:gd name="adj1" fmla="val 50048"/>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曲线连接符 32"/>
          <p:cNvCxnSpPr/>
          <p:nvPr/>
        </p:nvCxnSpPr>
        <p:spPr>
          <a:xfrm flipV="1">
            <a:off x="3589020" y="3860165"/>
            <a:ext cx="3570605" cy="588010"/>
          </a:xfrm>
          <a:prstGeom prst="curvedConnector3">
            <a:avLst>
              <a:gd name="adj1" fmla="val 77752"/>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曲线连接符 33"/>
          <p:cNvCxnSpPr/>
          <p:nvPr/>
        </p:nvCxnSpPr>
        <p:spPr>
          <a:xfrm flipV="1">
            <a:off x="3510915" y="3663950"/>
            <a:ext cx="6581775" cy="1039495"/>
          </a:xfrm>
          <a:prstGeom prst="curvedConnector3">
            <a:avLst>
              <a:gd name="adj1" fmla="val 8681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056765" y="4904740"/>
            <a:ext cx="3978275" cy="1753235"/>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为什么能融合？</a:t>
            </a:r>
            <a:endParaRPr lang="en-US" altLang="zh-CN" b="0">
              <a:solidFill>
                <a:srgbClr val="FFFF00"/>
              </a:solidFill>
              <a:latin typeface="+mn-ea"/>
            </a:endParaRPr>
          </a:p>
          <a:p>
            <a:pPr indent="0">
              <a:lnSpc>
                <a:spcPct val="200000"/>
              </a:lnSpc>
              <a:buFont typeface="Wingdings" panose="05000000000000000000" charset="0"/>
              <a:buNone/>
            </a:pPr>
            <a:r>
              <a:rPr lang="en-US" altLang="zh-CN" b="0">
                <a:solidFill>
                  <a:srgbClr val="FFFF00"/>
                </a:solidFill>
                <a:latin typeface="+mn-ea"/>
              </a:rPr>
              <a:t>*  IMU</a:t>
            </a:r>
            <a:r>
              <a:rPr lang="zh-CN" altLang="en-US" b="0">
                <a:solidFill>
                  <a:srgbClr val="FFFF00"/>
                </a:solidFill>
                <a:latin typeface="+mn-ea"/>
              </a:rPr>
              <a:t>数据与其他传感器数据互补</a:t>
            </a:r>
            <a:endParaRPr lang="zh-CN" altLang="en-US" b="0">
              <a:solidFill>
                <a:srgbClr val="FFFF00"/>
              </a:solidFill>
              <a:latin typeface="+mn-ea"/>
            </a:endParaRPr>
          </a:p>
          <a:p>
            <a:pPr indent="0">
              <a:lnSpc>
                <a:spcPct val="200000"/>
              </a:lnSpc>
              <a:buFont typeface="Wingdings" panose="05000000000000000000" charset="0"/>
              <a:buNone/>
            </a:pPr>
            <a:r>
              <a:rPr lang="en-US" altLang="zh-CN" b="0">
                <a:solidFill>
                  <a:srgbClr val="FFFF00"/>
                </a:solidFill>
                <a:latin typeface="+mn-ea"/>
              </a:rPr>
              <a:t>*  IMU</a:t>
            </a:r>
            <a:r>
              <a:rPr lang="zh-CN" altLang="en-US" b="0">
                <a:solidFill>
                  <a:srgbClr val="FFFF00"/>
                </a:solidFill>
                <a:latin typeface="+mn-ea"/>
              </a:rPr>
              <a:t>数据频率很高</a:t>
            </a:r>
            <a:endParaRPr lang="zh-CN" altLang="en-US" b="0">
              <a:solidFill>
                <a:srgbClr val="FFFF00"/>
              </a:solidFill>
              <a:latin typeface="+mn-ea"/>
            </a:endParaRPr>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par>
                                <p:cTn id="13" presetID="3" presetClass="entr" presetSubtype="1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linds(horizontal)">
                                      <p:cBhvr>
                                        <p:cTn id="20" dur="500"/>
                                        <p:tgtEl>
                                          <p:spTgt spid="33"/>
                                        </p:tgtEl>
                                      </p:cBhvr>
                                    </p:animEffect>
                                  </p:childTnLst>
                                </p:cTn>
                              </p:par>
                              <p:par>
                                <p:cTn id="21" presetID="3" presetClass="entr" presetSubtype="1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blinds(horizontal)">
                                      <p:cBhvr>
                                        <p:cTn id="28" dur="500"/>
                                        <p:tgtEl>
                                          <p:spTgt spid="34"/>
                                        </p:tgtEl>
                                      </p:cBhvr>
                                    </p:animEffect>
                                  </p:childTnLst>
                                </p:cTn>
                              </p:par>
                              <p:par>
                                <p:cTn id="29" presetID="3" presetClass="entr" presetSubtype="1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blinds(horizontal)">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blinds(horizontal)">
                                      <p:cBhvr>
                                        <p:cTn id="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姿态融合</a:t>
            </a:r>
            <a:endParaRPr lang="zh-CN" altLang="en-US" sz="1400" b="0">
              <a:solidFill>
                <a:schemeClr val="bg1"/>
              </a:solidFill>
              <a:latin typeface="+mn-ea"/>
            </a:endParaRPr>
          </a:p>
        </p:txBody>
      </p:sp>
      <p:sp>
        <p:nvSpPr>
          <p:cNvPr id="9" name="右箭头 8"/>
          <p:cNvSpPr/>
          <p:nvPr/>
        </p:nvSpPr>
        <p:spPr>
          <a:xfrm>
            <a:off x="1913255" y="168275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左大括号 3"/>
          <p:cNvSpPr/>
          <p:nvPr/>
        </p:nvSpPr>
        <p:spPr>
          <a:xfrm>
            <a:off x="2696845" y="1329690"/>
            <a:ext cx="314325" cy="9613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3167380" y="109410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加速度测量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角速度测量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磁力测量</a:t>
            </a:r>
            <a:endParaRPr lang="zh-CN" altLang="en-US" sz="1400" b="0">
              <a:solidFill>
                <a:srgbClr val="FFFF00"/>
              </a:solidFill>
              <a:latin typeface="+mn-ea"/>
            </a:endParaRPr>
          </a:p>
        </p:txBody>
      </p:sp>
      <p:pic>
        <p:nvPicPr>
          <p:cNvPr id="8" name="图片 7" descr="捕获"/>
          <p:cNvPicPr>
            <a:picLocks noChangeAspect="1"/>
          </p:cNvPicPr>
          <p:nvPr/>
        </p:nvPicPr>
        <p:blipFill>
          <a:blip r:embed="rId4"/>
          <a:stretch>
            <a:fillRect/>
          </a:stretch>
        </p:blipFill>
        <p:spPr>
          <a:xfrm>
            <a:off x="5639435" y="1030605"/>
            <a:ext cx="4988560" cy="1819910"/>
          </a:xfrm>
          <a:prstGeom prst="rect">
            <a:avLst/>
          </a:prstGeom>
        </p:spPr>
      </p:pic>
      <p:sp>
        <p:nvSpPr>
          <p:cNvPr id="10" name="文本框 9"/>
          <p:cNvSpPr txBox="1"/>
          <p:nvPr/>
        </p:nvSpPr>
        <p:spPr>
          <a:xfrm>
            <a:off x="7686675" y="2774315"/>
            <a:ext cx="143573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chemeClr val="bg1"/>
                </a:solidFill>
                <a:latin typeface="+mn-ea"/>
              </a:rPr>
              <a:t>力学原理</a:t>
            </a:r>
            <a:endParaRPr lang="zh-CN" altLang="en-US" sz="1400" b="0">
              <a:solidFill>
                <a:schemeClr val="bg1"/>
              </a:solidFill>
              <a:latin typeface="+mn-ea"/>
            </a:endParaRPr>
          </a:p>
        </p:txBody>
      </p:sp>
      <p:pic>
        <p:nvPicPr>
          <p:cNvPr id="12" name="图片 11" descr="图片2"/>
          <p:cNvPicPr>
            <a:picLocks noChangeAspect="1"/>
          </p:cNvPicPr>
          <p:nvPr/>
        </p:nvPicPr>
        <p:blipFill>
          <a:blip r:embed="rId5"/>
          <a:stretch>
            <a:fillRect/>
          </a:stretch>
        </p:blipFill>
        <p:spPr>
          <a:xfrm>
            <a:off x="2347595" y="3573780"/>
            <a:ext cx="2978150" cy="2583180"/>
          </a:xfrm>
          <a:prstGeom prst="rect">
            <a:avLst/>
          </a:prstGeom>
        </p:spPr>
      </p:pic>
      <p:sp>
        <p:nvSpPr>
          <p:cNvPr id="14" name="文本框 13"/>
          <p:cNvSpPr txBox="1"/>
          <p:nvPr/>
        </p:nvSpPr>
        <p:spPr>
          <a:xfrm>
            <a:off x="3167380" y="6156960"/>
            <a:ext cx="143573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chemeClr val="bg1"/>
                </a:solidFill>
                <a:latin typeface="+mn-ea"/>
              </a:rPr>
              <a:t>三轴模型</a:t>
            </a:r>
            <a:endParaRPr lang="zh-CN" altLang="en-US" sz="1400" b="0">
              <a:solidFill>
                <a:schemeClr val="bg1"/>
              </a:solidFill>
              <a:latin typeface="+mn-ea"/>
            </a:endParaRPr>
          </a:p>
        </p:txBody>
      </p:sp>
      <p:pic>
        <p:nvPicPr>
          <p:cNvPr id="16" name="图片 15" descr="图片3"/>
          <p:cNvPicPr>
            <a:picLocks noChangeAspect="1"/>
          </p:cNvPicPr>
          <p:nvPr/>
        </p:nvPicPr>
        <p:blipFill>
          <a:blip r:embed="rId6"/>
          <a:stretch>
            <a:fillRect/>
          </a:stretch>
        </p:blipFill>
        <p:spPr>
          <a:xfrm>
            <a:off x="6102985" y="3611880"/>
            <a:ext cx="5515610" cy="2338705"/>
          </a:xfrm>
          <a:prstGeom prst="rect">
            <a:avLst/>
          </a:prstGeom>
        </p:spPr>
      </p:pic>
      <p:sp>
        <p:nvSpPr>
          <p:cNvPr id="17" name="文本框 16"/>
          <p:cNvSpPr txBox="1"/>
          <p:nvPr/>
        </p:nvSpPr>
        <p:spPr>
          <a:xfrm>
            <a:off x="6303010" y="5883910"/>
            <a:ext cx="1959610" cy="52197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400" b="0">
                <a:solidFill>
                  <a:schemeClr val="bg1"/>
                </a:solidFill>
                <a:latin typeface="+mn-ea"/>
              </a:rPr>
              <a:t>MEMS</a:t>
            </a:r>
            <a:r>
              <a:rPr lang="zh-CN" altLang="en-US" sz="1400" b="0">
                <a:solidFill>
                  <a:schemeClr val="bg1"/>
                </a:solidFill>
                <a:latin typeface="+mn-ea"/>
              </a:rPr>
              <a:t>微机电模型</a:t>
            </a:r>
            <a:endParaRPr lang="zh-CN" altLang="en-US" sz="1400" b="0">
              <a:solidFill>
                <a:schemeClr val="bg1"/>
              </a:solidFill>
              <a:latin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blinds(horizontal)">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5" grpId="0"/>
      <p:bldP spid="10" grpId="0"/>
      <p:bldP spid="14"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姿态融合</a:t>
            </a:r>
            <a:endParaRPr lang="zh-CN" altLang="en-US" sz="1400" b="0">
              <a:solidFill>
                <a:schemeClr val="bg1"/>
              </a:solidFill>
              <a:latin typeface="+mn-ea"/>
            </a:endParaRPr>
          </a:p>
        </p:txBody>
      </p:sp>
      <p:sp>
        <p:nvSpPr>
          <p:cNvPr id="9" name="右箭头 8"/>
          <p:cNvSpPr/>
          <p:nvPr/>
        </p:nvSpPr>
        <p:spPr>
          <a:xfrm>
            <a:off x="1913255" y="168275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左大括号 3"/>
          <p:cNvSpPr/>
          <p:nvPr/>
        </p:nvSpPr>
        <p:spPr>
          <a:xfrm>
            <a:off x="2696845" y="1329690"/>
            <a:ext cx="314325" cy="9613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3167380" y="109410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加速度测量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角速度测量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磁力测量</a:t>
            </a:r>
            <a:endParaRPr lang="zh-CN" altLang="en-US" sz="1400" b="0">
              <a:solidFill>
                <a:srgbClr val="FFFF00"/>
              </a:solidFill>
              <a:latin typeface="+mn-ea"/>
            </a:endParaRPr>
          </a:p>
        </p:txBody>
      </p:sp>
      <p:pic>
        <p:nvPicPr>
          <p:cNvPr id="7" name="陀螺仪">
            <a:hlinkClick r:id="" action="ppaction://media"/>
          </p:cNvPr>
          <p:cNvPicPr/>
          <p:nvPr>
            <a:videoFile r:link="rId4"/>
            <p:extLst>
              <p:ext uri="{DAA4B4D4-6D71-4841-9C94-3DE7FCFB9230}">
                <p14:media xmlns:p14="http://schemas.microsoft.com/office/powerpoint/2010/main" r:embed="rId5"/>
              </p:ext>
            </p:extLst>
            <p:custDataLst>
              <p:tags r:id="rId6"/>
            </p:custDataLst>
          </p:nvPr>
        </p:nvPicPr>
        <p:blipFill>
          <a:blip r:embed="rId7"/>
          <a:stretch>
            <a:fillRect/>
          </a:stretch>
        </p:blipFill>
        <p:spPr>
          <a:xfrm>
            <a:off x="5727700" y="845185"/>
            <a:ext cx="2571750" cy="2571750"/>
          </a:xfrm>
          <a:prstGeom prst="rect">
            <a:avLst/>
          </a:prstGeom>
        </p:spPr>
      </p:pic>
      <p:sp>
        <p:nvSpPr>
          <p:cNvPr id="18" name="文本框 17"/>
          <p:cNvSpPr txBox="1"/>
          <p:nvPr/>
        </p:nvSpPr>
        <p:spPr>
          <a:xfrm>
            <a:off x="8445500" y="1985010"/>
            <a:ext cx="143573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chemeClr val="bg1"/>
                </a:solidFill>
                <a:latin typeface="+mn-ea"/>
              </a:rPr>
              <a:t>陀螺的定轴性</a:t>
            </a:r>
            <a:endParaRPr lang="zh-CN" altLang="en-US" sz="1400" b="0">
              <a:solidFill>
                <a:schemeClr val="bg1"/>
              </a:solidFill>
              <a:latin typeface="+mn-ea"/>
            </a:endParaRPr>
          </a:p>
        </p:txBody>
      </p:sp>
      <p:pic>
        <p:nvPicPr>
          <p:cNvPr id="19" name="图片 18"/>
          <p:cNvPicPr>
            <a:picLocks noChangeAspect="1"/>
          </p:cNvPicPr>
          <p:nvPr/>
        </p:nvPicPr>
        <p:blipFill>
          <a:blip r:embed="rId8"/>
          <a:stretch>
            <a:fillRect/>
          </a:stretch>
        </p:blipFill>
        <p:spPr>
          <a:xfrm>
            <a:off x="2197735" y="3855720"/>
            <a:ext cx="6076950" cy="2705100"/>
          </a:xfrm>
          <a:prstGeom prst="rect">
            <a:avLst/>
          </a:prstGeom>
        </p:spPr>
      </p:pic>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6" fill="hold" display="1">
                  <p:stCondLst>
                    <p:cond delay="indefinite"/>
                  </p:stCondLst>
                </p:cTn>
                <p:tgtEl>
                  <p:spTgt spid="7"/>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additive="base">
                                        <p:cTn id="21" dur="1" fill="hold"/>
                                        <p:tgtEl>
                                          <p:spTgt spid="7"/>
                                        </p:tgtEl>
                                      </p:cBhvr>
                                    </p:cmd>
                                  </p:childTnLst>
                                </p:cTn>
                              </p:par>
                            </p:childTnLst>
                          </p:cTn>
                        </p:par>
                      </p:childTnLst>
                    </p:cTn>
                  </p:par>
                </p:childTnLst>
              </p:cTn>
              <p:nextCondLst>
                <p:cond evt="onClick" delay="0">
                  <p:tgtEl>
                    <p:spTgt spid="7"/>
                  </p:tgtEl>
                </p:cond>
              </p:nextCondLst>
            </p:seq>
          </p:childTnLst>
        </p:cTn>
      </p:par>
    </p:tnLst>
    <p:bldLst>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姿态融合</a:t>
            </a:r>
            <a:endParaRPr lang="zh-CN" altLang="en-US" sz="1400" b="0">
              <a:solidFill>
                <a:schemeClr val="bg1"/>
              </a:solidFill>
              <a:latin typeface="+mn-ea"/>
            </a:endParaRPr>
          </a:p>
        </p:txBody>
      </p:sp>
      <p:sp>
        <p:nvSpPr>
          <p:cNvPr id="9" name="右箭头 8"/>
          <p:cNvSpPr/>
          <p:nvPr/>
        </p:nvSpPr>
        <p:spPr>
          <a:xfrm>
            <a:off x="1913255" y="168275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左大括号 3"/>
          <p:cNvSpPr/>
          <p:nvPr/>
        </p:nvSpPr>
        <p:spPr>
          <a:xfrm>
            <a:off x="2696845" y="1329690"/>
            <a:ext cx="314325" cy="9613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3167380" y="109410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加速度测量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角速度测量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磁力测量</a:t>
            </a:r>
            <a:endParaRPr lang="zh-CN" altLang="en-US" sz="1400" b="0">
              <a:solidFill>
                <a:srgbClr val="FFFF00"/>
              </a:solidFill>
              <a:latin typeface="+mn-ea"/>
            </a:endParaRPr>
          </a:p>
        </p:txBody>
      </p:sp>
      <p:pic>
        <p:nvPicPr>
          <p:cNvPr id="6" name="图片 5" descr="图片4"/>
          <p:cNvPicPr>
            <a:picLocks noChangeAspect="1"/>
          </p:cNvPicPr>
          <p:nvPr/>
        </p:nvPicPr>
        <p:blipFill>
          <a:blip r:embed="rId4"/>
          <a:stretch>
            <a:fillRect/>
          </a:stretch>
        </p:blipFill>
        <p:spPr>
          <a:xfrm>
            <a:off x="2245360" y="2597785"/>
            <a:ext cx="2767330" cy="2778760"/>
          </a:xfrm>
          <a:prstGeom prst="rect">
            <a:avLst/>
          </a:prstGeom>
        </p:spPr>
      </p:pic>
      <p:pic>
        <p:nvPicPr>
          <p:cNvPr id="8" name="图片 7" descr="图片5"/>
          <p:cNvPicPr>
            <a:picLocks noChangeAspect="1"/>
          </p:cNvPicPr>
          <p:nvPr/>
        </p:nvPicPr>
        <p:blipFill>
          <a:blip r:embed="rId5"/>
          <a:stretch>
            <a:fillRect/>
          </a:stretch>
        </p:blipFill>
        <p:spPr>
          <a:xfrm>
            <a:off x="5567045" y="2600960"/>
            <a:ext cx="2660650" cy="2772410"/>
          </a:xfrm>
          <a:prstGeom prst="rect">
            <a:avLst/>
          </a:prstGeom>
        </p:spPr>
      </p:pic>
      <p:pic>
        <p:nvPicPr>
          <p:cNvPr id="10" name="图片 9" descr="图片6"/>
          <p:cNvPicPr>
            <a:picLocks noChangeAspect="1"/>
          </p:cNvPicPr>
          <p:nvPr/>
        </p:nvPicPr>
        <p:blipFill>
          <a:blip r:embed="rId6"/>
          <a:stretch>
            <a:fillRect/>
          </a:stretch>
        </p:blipFill>
        <p:spPr>
          <a:xfrm>
            <a:off x="8782050" y="2576195"/>
            <a:ext cx="2762250" cy="2821940"/>
          </a:xfrm>
          <a:prstGeom prst="rect">
            <a:avLst/>
          </a:prstGeom>
        </p:spPr>
      </p:pic>
      <p:sp>
        <p:nvSpPr>
          <p:cNvPr id="12" name="文本框 11"/>
          <p:cNvSpPr txBox="1"/>
          <p:nvPr/>
        </p:nvSpPr>
        <p:spPr>
          <a:xfrm>
            <a:off x="3011170" y="5314315"/>
            <a:ext cx="143573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chemeClr val="bg1"/>
                </a:solidFill>
                <a:latin typeface="+mn-ea"/>
              </a:rPr>
              <a:t>机械陀螺</a:t>
            </a:r>
            <a:endParaRPr lang="zh-CN" altLang="en-US" sz="1400" b="0">
              <a:solidFill>
                <a:schemeClr val="bg1"/>
              </a:solidFill>
              <a:latin typeface="+mn-ea"/>
            </a:endParaRPr>
          </a:p>
        </p:txBody>
      </p:sp>
      <p:sp>
        <p:nvSpPr>
          <p:cNvPr id="16" name="文本框 15"/>
          <p:cNvSpPr txBox="1"/>
          <p:nvPr/>
        </p:nvSpPr>
        <p:spPr>
          <a:xfrm>
            <a:off x="6306185" y="5314315"/>
            <a:ext cx="143573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chemeClr val="bg1"/>
                </a:solidFill>
                <a:latin typeface="+mn-ea"/>
              </a:rPr>
              <a:t>激光陀螺仪</a:t>
            </a:r>
            <a:endParaRPr lang="zh-CN" altLang="en-US" sz="1400" b="0">
              <a:solidFill>
                <a:schemeClr val="bg1"/>
              </a:solidFill>
              <a:latin typeface="+mn-ea"/>
            </a:endParaRPr>
          </a:p>
        </p:txBody>
      </p:sp>
      <p:sp>
        <p:nvSpPr>
          <p:cNvPr id="17" name="文本框 16"/>
          <p:cNvSpPr txBox="1"/>
          <p:nvPr/>
        </p:nvSpPr>
        <p:spPr>
          <a:xfrm>
            <a:off x="9521825" y="5376545"/>
            <a:ext cx="1873885" cy="52197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400" b="0">
                <a:solidFill>
                  <a:schemeClr val="bg1"/>
                </a:solidFill>
                <a:latin typeface="+mn-ea"/>
              </a:rPr>
              <a:t>MEMS</a:t>
            </a:r>
            <a:r>
              <a:rPr lang="zh-CN" altLang="en-US" sz="1400" b="0">
                <a:solidFill>
                  <a:schemeClr val="bg1"/>
                </a:solidFill>
                <a:latin typeface="+mn-ea"/>
              </a:rPr>
              <a:t>微机电陀螺仪</a:t>
            </a:r>
            <a:endParaRPr lang="zh-CN" altLang="en-US" sz="1400" b="0">
              <a:solidFill>
                <a:schemeClr val="bg1"/>
              </a:solidFill>
              <a:latin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姿态融合</a:t>
            </a:r>
            <a:endParaRPr lang="zh-CN" altLang="en-US" sz="1400" b="0">
              <a:solidFill>
                <a:schemeClr val="bg1"/>
              </a:solidFill>
              <a:latin typeface="+mn-ea"/>
            </a:endParaRPr>
          </a:p>
        </p:txBody>
      </p:sp>
      <p:sp>
        <p:nvSpPr>
          <p:cNvPr id="9" name="右箭头 8"/>
          <p:cNvSpPr/>
          <p:nvPr/>
        </p:nvSpPr>
        <p:spPr>
          <a:xfrm>
            <a:off x="1913255" y="168275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左大括号 3"/>
          <p:cNvSpPr/>
          <p:nvPr/>
        </p:nvSpPr>
        <p:spPr>
          <a:xfrm>
            <a:off x="2696845" y="1329690"/>
            <a:ext cx="314325" cy="9613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3167380" y="109410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加速度测量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角速度测量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磁力测量</a:t>
            </a:r>
            <a:endParaRPr lang="zh-CN" altLang="en-US" sz="1400" b="0">
              <a:solidFill>
                <a:srgbClr val="FFFF00"/>
              </a:solidFill>
              <a:latin typeface="+mn-ea"/>
            </a:endParaRPr>
          </a:p>
        </p:txBody>
      </p:sp>
      <p:pic>
        <p:nvPicPr>
          <p:cNvPr id="7" name="图片 6" descr="图片2"/>
          <p:cNvPicPr>
            <a:picLocks noChangeAspect="1"/>
          </p:cNvPicPr>
          <p:nvPr/>
        </p:nvPicPr>
        <p:blipFill>
          <a:blip r:embed="rId4"/>
          <a:stretch>
            <a:fillRect/>
          </a:stretch>
        </p:blipFill>
        <p:spPr>
          <a:xfrm>
            <a:off x="5263515" y="1938020"/>
            <a:ext cx="2978150" cy="2583180"/>
          </a:xfrm>
          <a:prstGeom prst="rect">
            <a:avLst/>
          </a:prstGeom>
        </p:spPr>
      </p:pic>
      <p:sp>
        <p:nvSpPr>
          <p:cNvPr id="14" name="文本框 13"/>
          <p:cNvSpPr txBox="1"/>
          <p:nvPr/>
        </p:nvSpPr>
        <p:spPr>
          <a:xfrm>
            <a:off x="6083300" y="4521200"/>
            <a:ext cx="143573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chemeClr val="bg1"/>
                </a:solidFill>
                <a:latin typeface="+mn-ea"/>
              </a:rPr>
              <a:t>三轴模型</a:t>
            </a:r>
            <a:endParaRPr lang="zh-CN" altLang="en-US" sz="1400" b="0">
              <a:solidFill>
                <a:schemeClr val="bg1"/>
              </a:solidFill>
              <a:latin typeface="+mn-ea"/>
            </a:endParaRPr>
          </a:p>
        </p:txBody>
      </p:sp>
    </p:spTree>
    <p:custDataLst>
      <p:tags r:id="rId5"/>
    </p:custData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姿态融合</a:t>
            </a:r>
            <a:endParaRPr lang="zh-CN" altLang="en-US" sz="1400" b="0">
              <a:solidFill>
                <a:schemeClr val="bg1"/>
              </a:solidFill>
              <a:latin typeface="+mn-ea"/>
            </a:endParaRPr>
          </a:p>
        </p:txBody>
      </p:sp>
      <p:sp>
        <p:nvSpPr>
          <p:cNvPr id="9" name="右箭头 8"/>
          <p:cNvSpPr/>
          <p:nvPr/>
        </p:nvSpPr>
        <p:spPr>
          <a:xfrm>
            <a:off x="1913255" y="168275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左大括号 3"/>
          <p:cNvSpPr/>
          <p:nvPr/>
        </p:nvSpPr>
        <p:spPr>
          <a:xfrm>
            <a:off x="2696845" y="1329690"/>
            <a:ext cx="314325" cy="9613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3167380" y="109410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加速度测量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角速度测量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磁力测量</a:t>
            </a:r>
            <a:endParaRPr lang="zh-CN" altLang="en-US" sz="1400" b="0">
              <a:solidFill>
                <a:srgbClr val="FFFF00"/>
              </a:solidFill>
              <a:latin typeface="+mn-ea"/>
            </a:endParaRPr>
          </a:p>
        </p:txBody>
      </p:sp>
      <p:sp>
        <p:nvSpPr>
          <p:cNvPr id="12" name="文本框 11"/>
          <p:cNvSpPr txBox="1"/>
          <p:nvPr/>
        </p:nvSpPr>
        <p:spPr>
          <a:xfrm>
            <a:off x="10106025" y="1856105"/>
            <a:ext cx="143573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chemeClr val="bg1"/>
                </a:solidFill>
                <a:latin typeface="+mn-ea"/>
              </a:rPr>
              <a:t>指南针</a:t>
            </a:r>
            <a:endParaRPr lang="zh-CN" altLang="en-US" sz="1400" b="0">
              <a:solidFill>
                <a:schemeClr val="bg1"/>
              </a:solidFill>
              <a:latin typeface="+mn-ea"/>
            </a:endParaRPr>
          </a:p>
        </p:txBody>
      </p:sp>
      <p:pic>
        <p:nvPicPr>
          <p:cNvPr id="6" name="图片 5" descr="图片7"/>
          <p:cNvPicPr>
            <a:picLocks noChangeAspect="1"/>
          </p:cNvPicPr>
          <p:nvPr/>
        </p:nvPicPr>
        <p:blipFill>
          <a:blip r:embed="rId4"/>
          <a:stretch>
            <a:fillRect/>
          </a:stretch>
        </p:blipFill>
        <p:spPr>
          <a:xfrm>
            <a:off x="5505450" y="555625"/>
            <a:ext cx="4471035" cy="2642870"/>
          </a:xfrm>
          <a:prstGeom prst="rect">
            <a:avLst/>
          </a:prstGeom>
        </p:spPr>
      </p:pic>
      <p:sp>
        <p:nvSpPr>
          <p:cNvPr id="16" name="文本框 15"/>
          <p:cNvSpPr txBox="1"/>
          <p:nvPr/>
        </p:nvSpPr>
        <p:spPr>
          <a:xfrm>
            <a:off x="3056890" y="6202680"/>
            <a:ext cx="219392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chemeClr val="bg1"/>
                </a:solidFill>
                <a:latin typeface="+mn-ea"/>
              </a:rPr>
              <a:t>霍尔效应电子磁力计</a:t>
            </a:r>
            <a:endParaRPr lang="zh-CN" altLang="en-US" sz="1400" b="0">
              <a:solidFill>
                <a:schemeClr val="bg1"/>
              </a:solidFill>
              <a:latin typeface="+mn-ea"/>
            </a:endParaRPr>
          </a:p>
        </p:txBody>
      </p:sp>
      <p:pic>
        <p:nvPicPr>
          <p:cNvPr id="8" name="图片 7" descr="图片8"/>
          <p:cNvPicPr>
            <a:picLocks noChangeAspect="1"/>
          </p:cNvPicPr>
          <p:nvPr/>
        </p:nvPicPr>
        <p:blipFill>
          <a:blip r:embed="rId5"/>
          <a:stretch>
            <a:fillRect/>
          </a:stretch>
        </p:blipFill>
        <p:spPr>
          <a:xfrm>
            <a:off x="2170430" y="3395345"/>
            <a:ext cx="3438525" cy="2895600"/>
          </a:xfrm>
          <a:prstGeom prst="rect">
            <a:avLst/>
          </a:prstGeom>
        </p:spPr>
      </p:pic>
      <p:pic>
        <p:nvPicPr>
          <p:cNvPr id="10" name="图片 9" descr="图片2"/>
          <p:cNvPicPr>
            <a:picLocks noChangeAspect="1"/>
          </p:cNvPicPr>
          <p:nvPr/>
        </p:nvPicPr>
        <p:blipFill>
          <a:blip r:embed="rId6"/>
          <a:stretch>
            <a:fillRect/>
          </a:stretch>
        </p:blipFill>
        <p:spPr>
          <a:xfrm>
            <a:off x="6134100" y="3571875"/>
            <a:ext cx="2978150" cy="2583180"/>
          </a:xfrm>
          <a:prstGeom prst="rect">
            <a:avLst/>
          </a:prstGeom>
        </p:spPr>
      </p:pic>
      <p:sp>
        <p:nvSpPr>
          <p:cNvPr id="17" name="文本框 16"/>
          <p:cNvSpPr txBox="1"/>
          <p:nvPr/>
        </p:nvSpPr>
        <p:spPr>
          <a:xfrm>
            <a:off x="6953885" y="6155055"/>
            <a:ext cx="143573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chemeClr val="bg1"/>
                </a:solidFill>
                <a:latin typeface="+mn-ea"/>
              </a:rPr>
              <a:t>三轴模型</a:t>
            </a:r>
            <a:endParaRPr lang="zh-CN" altLang="en-US" sz="1400" b="0">
              <a:solidFill>
                <a:schemeClr val="bg1"/>
              </a:solidFill>
              <a:latin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姿态融合</a:t>
            </a:r>
            <a:endParaRPr lang="zh-CN" altLang="en-US" sz="1400" b="0">
              <a:solidFill>
                <a:schemeClr val="bg1"/>
              </a:solidFill>
              <a:latin typeface="+mn-ea"/>
            </a:endParaRPr>
          </a:p>
        </p:txBody>
      </p:sp>
      <p:sp>
        <p:nvSpPr>
          <p:cNvPr id="9" name="右箭头 8"/>
          <p:cNvSpPr/>
          <p:nvPr/>
        </p:nvSpPr>
        <p:spPr>
          <a:xfrm>
            <a:off x="2197735" y="211201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3778250" y="1441450"/>
            <a:ext cx="7219315" cy="3969385"/>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①</a:t>
            </a:r>
            <a:r>
              <a:rPr lang="en-US" altLang="zh-CN" sz="1400" b="0">
                <a:solidFill>
                  <a:srgbClr val="FFFF00"/>
                </a:solidFill>
                <a:latin typeface="+mn-ea"/>
              </a:rPr>
              <a:t> </a:t>
            </a:r>
            <a:r>
              <a:rPr lang="zh-CN" altLang="en-US" sz="1400" b="0">
                <a:solidFill>
                  <a:srgbClr val="FFFF00"/>
                </a:solidFill>
                <a:latin typeface="+mn-ea"/>
              </a:rPr>
              <a:t>什么是九轴</a:t>
            </a:r>
            <a:r>
              <a:rPr lang="en-US" altLang="zh-CN" sz="1400" b="0">
                <a:solidFill>
                  <a:srgbClr val="FFFF00"/>
                </a:solidFill>
                <a:latin typeface="+mn-ea"/>
              </a:rPr>
              <a:t>IMU</a:t>
            </a:r>
            <a:r>
              <a:rPr lang="zh-CN" altLang="en-US" sz="1400" b="0">
                <a:solidFill>
                  <a:srgbClr val="FFFF00"/>
                </a:solidFill>
                <a:latin typeface="+mn-ea"/>
              </a:rPr>
              <a:t>？</a:t>
            </a:r>
            <a:endParaRPr lang="zh-CN" altLang="en-US" sz="1400" b="0">
              <a:solidFill>
                <a:schemeClr val="bg1"/>
              </a:solidFill>
              <a:latin typeface="+mn-ea"/>
            </a:endParaRPr>
          </a:p>
          <a:p>
            <a:pPr indent="0">
              <a:lnSpc>
                <a:spcPct val="200000"/>
              </a:lnSpc>
              <a:buFont typeface="Wingdings" panose="05000000000000000000" charset="0"/>
              <a:buNone/>
            </a:pPr>
            <a:r>
              <a:rPr lang="zh-CN" altLang="en-US" sz="1400" b="0">
                <a:solidFill>
                  <a:schemeClr val="bg1"/>
                </a:solidFill>
                <a:latin typeface="+mn-ea"/>
              </a:rPr>
              <a:t>三轴加速度、三轴角速度、三轴磁力、（气压）</a:t>
            </a:r>
            <a:endParaRPr lang="zh-CN" altLang="en-US" sz="1400" b="0">
              <a:solidFill>
                <a:schemeClr val="bg1"/>
              </a:solidFill>
              <a:latin typeface="+mn-ea"/>
            </a:endParaRPr>
          </a:p>
          <a:p>
            <a:pPr indent="0">
              <a:lnSpc>
                <a:spcPct val="200000"/>
              </a:lnSpc>
              <a:buFont typeface="Wingdings" panose="05000000000000000000" charset="0"/>
              <a:buNone/>
            </a:pPr>
            <a:endParaRPr lang="zh-CN" altLang="en-US" sz="1400" b="0">
              <a:solidFill>
                <a:schemeClr val="bg1"/>
              </a:solidFill>
              <a:latin typeface="+mn-ea"/>
            </a:endParaRPr>
          </a:p>
          <a:p>
            <a:pPr indent="0">
              <a:lnSpc>
                <a:spcPct val="200000"/>
              </a:lnSpc>
              <a:buFont typeface="Wingdings" panose="05000000000000000000" charset="0"/>
              <a:buNone/>
            </a:pPr>
            <a:r>
              <a:rPr lang="zh-CN" altLang="en-US" sz="1400" b="0">
                <a:solidFill>
                  <a:srgbClr val="FFFF00"/>
                </a:solidFill>
                <a:latin typeface="+mn-ea"/>
              </a:rPr>
              <a:t>②</a:t>
            </a:r>
            <a:r>
              <a:rPr lang="en-US" altLang="zh-CN" sz="1400" b="0">
                <a:solidFill>
                  <a:srgbClr val="FFFF00"/>
                </a:solidFill>
                <a:latin typeface="+mn-ea"/>
              </a:rPr>
              <a:t> IMU</a:t>
            </a:r>
            <a:r>
              <a:rPr lang="zh-CN" altLang="en-US" sz="1400" b="0">
                <a:solidFill>
                  <a:srgbClr val="FFFF00"/>
                </a:solidFill>
                <a:latin typeface="+mn-ea"/>
              </a:rPr>
              <a:t>有哪些性能参数？</a:t>
            </a:r>
            <a:endParaRPr lang="zh-CN" altLang="en-US" sz="1400" b="0">
              <a:solidFill>
                <a:schemeClr val="bg1"/>
              </a:solidFill>
              <a:latin typeface="+mn-ea"/>
            </a:endParaRPr>
          </a:p>
          <a:p>
            <a:pPr indent="0">
              <a:lnSpc>
                <a:spcPct val="200000"/>
              </a:lnSpc>
              <a:buFont typeface="Wingdings" panose="05000000000000000000" charset="0"/>
              <a:buNone/>
            </a:pPr>
            <a:r>
              <a:rPr lang="zh-CN" altLang="en-US" sz="1400" b="0">
                <a:solidFill>
                  <a:schemeClr val="bg1"/>
                </a:solidFill>
                <a:latin typeface="+mn-ea"/>
              </a:rPr>
              <a:t>量程、非线性度、零偏、轴间灵敏度、噪声密度、温偏</a:t>
            </a:r>
            <a:endParaRPr lang="zh-CN" altLang="en-US" sz="1400" b="0">
              <a:solidFill>
                <a:schemeClr val="bg1"/>
              </a:solidFill>
              <a:latin typeface="+mn-ea"/>
            </a:endParaRPr>
          </a:p>
          <a:p>
            <a:pPr indent="0">
              <a:lnSpc>
                <a:spcPct val="200000"/>
              </a:lnSpc>
              <a:buFont typeface="Wingdings" panose="05000000000000000000" charset="0"/>
              <a:buNone/>
            </a:pPr>
            <a:endParaRPr lang="zh-CN" altLang="en-US" sz="1400" b="0">
              <a:solidFill>
                <a:schemeClr val="bg1"/>
              </a:solidFill>
              <a:latin typeface="+mn-ea"/>
            </a:endParaRPr>
          </a:p>
          <a:p>
            <a:pPr indent="0">
              <a:lnSpc>
                <a:spcPct val="200000"/>
              </a:lnSpc>
              <a:buFont typeface="Wingdings" panose="05000000000000000000" charset="0"/>
              <a:buNone/>
            </a:pPr>
            <a:r>
              <a:rPr lang="zh-CN" altLang="en-US" sz="1400" b="0">
                <a:solidFill>
                  <a:srgbClr val="FFFF00"/>
                </a:solidFill>
                <a:latin typeface="+mn-ea"/>
              </a:rPr>
              <a:t>③</a:t>
            </a:r>
            <a:r>
              <a:rPr lang="en-US" altLang="zh-CN" sz="1400" b="0">
                <a:solidFill>
                  <a:srgbClr val="FFFF00"/>
                </a:solidFill>
                <a:latin typeface="+mn-ea"/>
              </a:rPr>
              <a:t> </a:t>
            </a:r>
            <a:r>
              <a:rPr lang="zh-CN" altLang="en-US" sz="1400" b="0">
                <a:solidFill>
                  <a:srgbClr val="FFFF00"/>
                </a:solidFill>
                <a:latin typeface="+mn-ea"/>
              </a:rPr>
              <a:t>有哪些常见的</a:t>
            </a:r>
            <a:r>
              <a:rPr lang="en-US" altLang="zh-CN" sz="1400" b="0">
                <a:solidFill>
                  <a:srgbClr val="FFFF00"/>
                </a:solidFill>
                <a:latin typeface="+mn-ea"/>
              </a:rPr>
              <a:t>IMU</a:t>
            </a:r>
            <a:r>
              <a:rPr lang="zh-CN" altLang="en-US" sz="1400" b="0">
                <a:solidFill>
                  <a:srgbClr val="FFFF00"/>
                </a:solidFill>
                <a:latin typeface="+mn-ea"/>
              </a:rPr>
              <a:t>芯片？</a:t>
            </a:r>
            <a:endParaRPr lang="zh-CN" altLang="en-US" sz="1400" b="0">
              <a:solidFill>
                <a:schemeClr val="bg1"/>
              </a:solidFill>
              <a:latin typeface="+mn-ea"/>
            </a:endParaRPr>
          </a:p>
          <a:p>
            <a:pPr indent="0">
              <a:lnSpc>
                <a:spcPct val="200000"/>
              </a:lnSpc>
              <a:buFont typeface="Wingdings" panose="05000000000000000000" charset="0"/>
              <a:buNone/>
            </a:pPr>
            <a:r>
              <a:rPr lang="en-US" altLang="zh-CN" sz="1400" b="0">
                <a:solidFill>
                  <a:schemeClr val="bg1"/>
                </a:solidFill>
                <a:latin typeface="+mn-ea"/>
              </a:rPr>
              <a:t>MPU9250</a:t>
            </a:r>
            <a:r>
              <a:rPr lang="zh-CN" altLang="en-US" sz="1400" b="0">
                <a:solidFill>
                  <a:schemeClr val="bg1"/>
                </a:solidFill>
                <a:latin typeface="+mn-ea"/>
              </a:rPr>
              <a:t>、</a:t>
            </a:r>
            <a:r>
              <a:rPr lang="en-US" altLang="zh-CN" sz="1400" b="0">
                <a:solidFill>
                  <a:schemeClr val="bg1"/>
                </a:solidFill>
                <a:latin typeface="+mn-ea"/>
              </a:rPr>
              <a:t>ADIS16405</a:t>
            </a:r>
            <a:endParaRPr lang="en-US" altLang="zh-CN" sz="1400" b="0">
              <a:solidFill>
                <a:schemeClr val="bg1"/>
              </a:solidFill>
              <a:latin typeface="+mn-ea"/>
            </a:endParaRPr>
          </a:p>
          <a:p>
            <a:pPr indent="0">
              <a:lnSpc>
                <a:spcPct val="200000"/>
              </a:lnSpc>
              <a:buFont typeface="Wingdings" panose="05000000000000000000" charset="0"/>
              <a:buNone/>
            </a:pPr>
            <a:endParaRPr lang="zh-CN" altLang="en-US" sz="1400" b="0">
              <a:solidFill>
                <a:schemeClr val="bg1"/>
              </a:solidFill>
              <a:latin typeface="+mn-ea"/>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29" name="文本框 28"/>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altLang="zh-CN"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标题 2"/>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rPr>
              <a:t>本书内容安排</a:t>
            </a:r>
            <a:endParaRPr lang="zh-CN" altLang="en-US" sz="2000">
              <a:solidFill>
                <a:srgbClr val="9CC2F0"/>
              </a:solidFill>
            </a:endParaRPr>
          </a:p>
        </p:txBody>
      </p:sp>
      <p:sp>
        <p:nvSpPr>
          <p:cNvPr id="6" name="文本框 5"/>
          <p:cNvSpPr txBox="1"/>
          <p:nvPr/>
        </p:nvSpPr>
        <p:spPr>
          <a:xfrm>
            <a:off x="746760" y="1608455"/>
            <a:ext cx="2267585" cy="193802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一、编程基础篇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1</a:t>
            </a:r>
            <a:r>
              <a:rPr lang="zh-CN" altLang="en-US" sz="1400">
                <a:solidFill>
                  <a:schemeClr val="bg1"/>
                </a:solidFill>
              </a:rPr>
              <a:t>章：</a:t>
            </a:r>
            <a:r>
              <a:rPr lang="en-US" altLang="zh-CN" sz="1400">
                <a:solidFill>
                  <a:schemeClr val="bg1"/>
                </a:solidFill>
              </a:rPr>
              <a:t>ROS入门必备知识</a:t>
            </a:r>
            <a:endParaRPr lang="en-US" altLang="zh-CN" sz="1400">
              <a:solidFill>
                <a:srgbClr val="9CC2F0"/>
              </a:solidFill>
            </a:endParaRPr>
          </a:p>
          <a:p>
            <a:pPr algn="l">
              <a:lnSpc>
                <a:spcPct val="200000"/>
              </a:lnSpc>
            </a:pPr>
            <a:r>
              <a:rPr lang="zh-CN" altLang="en-US" sz="1400">
                <a:solidFill>
                  <a:schemeClr val="bg1"/>
                </a:solidFill>
              </a:rPr>
              <a:t>第</a:t>
            </a:r>
            <a:r>
              <a:rPr lang="en-US" altLang="zh-CN" sz="1400">
                <a:solidFill>
                  <a:schemeClr val="bg1"/>
                </a:solidFill>
              </a:rPr>
              <a:t>2</a:t>
            </a:r>
            <a:r>
              <a:rPr lang="zh-CN" altLang="en-US" sz="1400">
                <a:solidFill>
                  <a:schemeClr val="bg1"/>
                </a:solidFill>
              </a:rPr>
              <a:t>章：C++编程范式</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3</a:t>
            </a:r>
            <a:r>
              <a:rPr lang="zh-CN" altLang="en-US" sz="1400">
                <a:solidFill>
                  <a:schemeClr val="bg1"/>
                </a:solidFill>
              </a:rPr>
              <a:t>章：OpenCV图像处理</a:t>
            </a:r>
            <a:endParaRPr lang="zh-CN" altLang="en-US" sz="1400">
              <a:solidFill>
                <a:schemeClr val="bg1"/>
              </a:solidFill>
            </a:endParaRPr>
          </a:p>
        </p:txBody>
      </p:sp>
      <p:sp>
        <p:nvSpPr>
          <p:cNvPr id="10" name="文本框 9"/>
          <p:cNvSpPr txBox="1"/>
          <p:nvPr/>
        </p:nvSpPr>
        <p:spPr>
          <a:xfrm>
            <a:off x="3479165" y="1608455"/>
            <a:ext cx="1882140" cy="193802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二、硬件基础篇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4</a:t>
            </a:r>
            <a:r>
              <a:rPr lang="zh-CN" altLang="en-US" sz="1400">
                <a:solidFill>
                  <a:schemeClr val="bg1"/>
                </a:solidFill>
              </a:rPr>
              <a:t>章：</a:t>
            </a:r>
            <a:r>
              <a:rPr lang="en-US" altLang="zh-CN" sz="1400">
                <a:solidFill>
                  <a:schemeClr val="bg1"/>
                </a:solidFill>
              </a:rPr>
              <a:t>机器人传感器</a:t>
            </a:r>
            <a:endParaRPr lang="en-US" altLang="zh-CN"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5</a:t>
            </a:r>
            <a:r>
              <a:rPr lang="zh-CN" altLang="en-US" sz="1400">
                <a:solidFill>
                  <a:schemeClr val="bg1"/>
                </a:solidFill>
              </a:rPr>
              <a:t>章：机器人主机</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6</a:t>
            </a:r>
            <a:r>
              <a:rPr lang="zh-CN" altLang="en-US" sz="1400">
                <a:solidFill>
                  <a:schemeClr val="bg1"/>
                </a:solidFill>
              </a:rPr>
              <a:t>章：机器人底盘</a:t>
            </a:r>
            <a:endParaRPr lang="zh-CN" altLang="en-US" sz="1400">
              <a:solidFill>
                <a:schemeClr val="bg1"/>
              </a:solidFill>
            </a:endParaRPr>
          </a:p>
        </p:txBody>
      </p:sp>
      <p:sp>
        <p:nvSpPr>
          <p:cNvPr id="4" name="文本框 3"/>
          <p:cNvSpPr txBox="1"/>
          <p:nvPr/>
        </p:nvSpPr>
        <p:spPr>
          <a:xfrm>
            <a:off x="5826125" y="1608455"/>
            <a:ext cx="2366645" cy="236855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三、</a:t>
            </a:r>
            <a:r>
              <a:rPr lang="en-US" altLang="zh-CN">
                <a:solidFill>
                  <a:srgbClr val="FFFF00"/>
                </a:solidFill>
              </a:rPr>
              <a:t>SLAM</a:t>
            </a:r>
            <a:r>
              <a:rPr lang="zh-CN" altLang="en-US">
                <a:solidFill>
                  <a:srgbClr val="FFFF00"/>
                </a:solidFill>
              </a:rPr>
              <a:t>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SLAM中的数学基础</a:t>
            </a:r>
            <a:endParaRPr lang="en-US" altLang="zh-CN"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8</a:t>
            </a:r>
            <a:r>
              <a:rPr lang="zh-CN" altLang="en-US" sz="1400">
                <a:solidFill>
                  <a:schemeClr val="bg1"/>
                </a:solidFill>
              </a:rPr>
              <a:t>章：激光SLAM系统</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9</a:t>
            </a:r>
            <a:r>
              <a:rPr lang="zh-CN" altLang="en-US" sz="1400">
                <a:solidFill>
                  <a:schemeClr val="bg1"/>
                </a:solidFill>
              </a:rPr>
              <a:t>章：视觉SLAM系统</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10</a:t>
            </a:r>
            <a:r>
              <a:rPr lang="zh-CN" altLang="en-US" sz="1400">
                <a:solidFill>
                  <a:schemeClr val="bg1"/>
                </a:solidFill>
              </a:rPr>
              <a:t>章：其他SLAM系统</a:t>
            </a:r>
            <a:endParaRPr lang="zh-CN" altLang="en-US" sz="1400">
              <a:solidFill>
                <a:schemeClr val="bg1"/>
              </a:solidFill>
            </a:endParaRPr>
          </a:p>
        </p:txBody>
      </p:sp>
      <p:sp>
        <p:nvSpPr>
          <p:cNvPr id="12" name="文本框 11"/>
          <p:cNvSpPr txBox="1"/>
          <p:nvPr/>
        </p:nvSpPr>
        <p:spPr>
          <a:xfrm>
            <a:off x="8657590" y="1608455"/>
            <a:ext cx="2999105" cy="193802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四、自主导航篇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12</a:t>
            </a:r>
            <a:r>
              <a:rPr lang="zh-CN" altLang="en-US" sz="1400">
                <a:solidFill>
                  <a:schemeClr val="bg1"/>
                </a:solidFill>
              </a:rPr>
              <a:t>章：典型自主导航系统</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13</a:t>
            </a:r>
            <a:r>
              <a:rPr lang="zh-CN" altLang="en-US" sz="1400">
                <a:solidFill>
                  <a:schemeClr val="bg1"/>
                </a:solidFill>
              </a:rPr>
              <a:t>章：机器人SLAM导航综合实战</a:t>
            </a:r>
            <a:endParaRPr lang="zh-CN" altLang="en-US" sz="1400">
              <a:solidFill>
                <a:schemeClr val="bg1"/>
              </a:solidFill>
            </a:endParaRPr>
          </a:p>
        </p:txBody>
      </p:sp>
      <p:sp>
        <p:nvSpPr>
          <p:cNvPr id="5" name="矩形 4"/>
          <p:cNvSpPr/>
          <p:nvPr/>
        </p:nvSpPr>
        <p:spPr>
          <a:xfrm>
            <a:off x="3272790" y="2275840"/>
            <a:ext cx="2248535" cy="37782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姿态融合</a:t>
            </a:r>
            <a:endParaRPr lang="zh-CN" altLang="en-US" sz="1400" b="0">
              <a:solidFill>
                <a:schemeClr val="bg1"/>
              </a:solidFill>
              <a:latin typeface="+mn-ea"/>
            </a:endParaRPr>
          </a:p>
        </p:txBody>
      </p:sp>
      <p:sp>
        <p:nvSpPr>
          <p:cNvPr id="9" name="右箭头 8"/>
          <p:cNvSpPr/>
          <p:nvPr/>
        </p:nvSpPr>
        <p:spPr>
          <a:xfrm>
            <a:off x="2197735" y="211201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左大括号 3"/>
          <p:cNvSpPr/>
          <p:nvPr/>
        </p:nvSpPr>
        <p:spPr>
          <a:xfrm>
            <a:off x="2981325" y="1758950"/>
            <a:ext cx="314325" cy="9613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3376930" y="1486535"/>
            <a:ext cx="235077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硬件电路搭建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固件驱动开发</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rgbClr val="FFFF00"/>
              </a:solidFill>
              <a:latin typeface="+mn-ea"/>
            </a:endParaRPr>
          </a:p>
        </p:txBody>
      </p:sp>
      <p:pic>
        <p:nvPicPr>
          <p:cNvPr id="6" name="图片 5"/>
          <p:cNvPicPr>
            <a:picLocks noChangeAspect="1"/>
          </p:cNvPicPr>
          <p:nvPr/>
        </p:nvPicPr>
        <p:blipFill>
          <a:blip r:embed="rId4"/>
          <a:stretch>
            <a:fillRect/>
          </a:stretch>
        </p:blipFill>
        <p:spPr>
          <a:xfrm>
            <a:off x="6279515" y="1107440"/>
            <a:ext cx="959485" cy="1635125"/>
          </a:xfrm>
          <a:prstGeom prst="rect">
            <a:avLst/>
          </a:prstGeom>
        </p:spPr>
      </p:pic>
      <p:pic>
        <p:nvPicPr>
          <p:cNvPr id="7" name="图片 6"/>
          <p:cNvPicPr>
            <a:picLocks noChangeAspect="1"/>
          </p:cNvPicPr>
          <p:nvPr/>
        </p:nvPicPr>
        <p:blipFill>
          <a:blip r:embed="rId5"/>
          <a:stretch>
            <a:fillRect/>
          </a:stretch>
        </p:blipFill>
        <p:spPr>
          <a:xfrm>
            <a:off x="8776335" y="712470"/>
            <a:ext cx="977900" cy="2425065"/>
          </a:xfrm>
          <a:prstGeom prst="rect">
            <a:avLst/>
          </a:prstGeom>
        </p:spPr>
      </p:pic>
      <p:pic>
        <p:nvPicPr>
          <p:cNvPr id="8" name="图片 7" descr="图4-12MPU9250与STM32连接关系"/>
          <p:cNvPicPr>
            <a:picLocks noChangeAspect="1"/>
          </p:cNvPicPr>
          <p:nvPr/>
        </p:nvPicPr>
        <p:blipFill>
          <a:blip r:embed="rId6"/>
          <a:stretch>
            <a:fillRect/>
          </a:stretch>
        </p:blipFill>
        <p:spPr>
          <a:xfrm>
            <a:off x="4355465" y="2973705"/>
            <a:ext cx="4125595" cy="3816985"/>
          </a:xfrm>
          <a:prstGeom prst="rect">
            <a:avLst/>
          </a:prstGeom>
        </p:spPr>
      </p:pic>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姿态融合</a:t>
            </a:r>
            <a:endParaRPr lang="zh-CN" altLang="en-US" sz="1400" b="0">
              <a:solidFill>
                <a:schemeClr val="bg1"/>
              </a:solidFill>
              <a:latin typeface="+mn-ea"/>
            </a:endParaRPr>
          </a:p>
        </p:txBody>
      </p:sp>
      <p:sp>
        <p:nvSpPr>
          <p:cNvPr id="9" name="右箭头 8"/>
          <p:cNvSpPr/>
          <p:nvPr/>
        </p:nvSpPr>
        <p:spPr>
          <a:xfrm>
            <a:off x="2197735" y="211201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左大括号 3"/>
          <p:cNvSpPr/>
          <p:nvPr/>
        </p:nvSpPr>
        <p:spPr>
          <a:xfrm>
            <a:off x="2981325" y="1758950"/>
            <a:ext cx="314325" cy="9613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3376930" y="1486535"/>
            <a:ext cx="235077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硬件电路搭建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固件驱动开发</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rgbClr val="FFFF00"/>
              </a:solidFill>
              <a:latin typeface="+mn-ea"/>
            </a:endParaRPr>
          </a:p>
        </p:txBody>
      </p:sp>
      <p:pic>
        <p:nvPicPr>
          <p:cNvPr id="10" name="图片 9" descr="图4-14MPU9250内部结构"/>
          <p:cNvPicPr>
            <a:picLocks noChangeAspect="1"/>
          </p:cNvPicPr>
          <p:nvPr/>
        </p:nvPicPr>
        <p:blipFill>
          <a:blip r:embed="rId4"/>
          <a:stretch>
            <a:fillRect/>
          </a:stretch>
        </p:blipFill>
        <p:spPr>
          <a:xfrm>
            <a:off x="5597525" y="597535"/>
            <a:ext cx="6369050" cy="5488305"/>
          </a:xfrm>
          <a:prstGeom prst="rect">
            <a:avLst/>
          </a:prstGeom>
        </p:spPr>
      </p:pic>
      <p:pic>
        <p:nvPicPr>
          <p:cNvPr id="12" name="图片 11" descr="图4-16固件驱动代码编写思路"/>
          <p:cNvPicPr>
            <a:picLocks noChangeAspect="1"/>
          </p:cNvPicPr>
          <p:nvPr/>
        </p:nvPicPr>
        <p:blipFill>
          <a:blip r:embed="rId5"/>
          <a:stretch>
            <a:fillRect/>
          </a:stretch>
        </p:blipFill>
        <p:spPr>
          <a:xfrm>
            <a:off x="442595" y="4072890"/>
            <a:ext cx="4940935" cy="2223135"/>
          </a:xfrm>
          <a:prstGeom prst="rect">
            <a:avLst/>
          </a:prstGeom>
        </p:spPr>
      </p:pic>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姿态融合</a:t>
            </a:r>
            <a:endParaRPr lang="zh-CN" altLang="en-US" sz="1400" b="0">
              <a:solidFill>
                <a:schemeClr val="bg1"/>
              </a:solidFill>
              <a:latin typeface="+mn-ea"/>
            </a:endParaRPr>
          </a:p>
        </p:txBody>
      </p:sp>
      <p:sp>
        <p:nvSpPr>
          <p:cNvPr id="9" name="右箭头 8"/>
          <p:cNvSpPr/>
          <p:nvPr/>
        </p:nvSpPr>
        <p:spPr>
          <a:xfrm>
            <a:off x="2197735" y="211201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左大括号 3"/>
          <p:cNvSpPr/>
          <p:nvPr/>
        </p:nvSpPr>
        <p:spPr>
          <a:xfrm>
            <a:off x="2981325" y="1758950"/>
            <a:ext cx="314325" cy="9613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3376930" y="1486535"/>
            <a:ext cx="235077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硬件电路搭建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固件驱动开发</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上位机</a:t>
            </a:r>
            <a:r>
              <a:rPr lang="en-US" altLang="zh-CN" sz="1400" b="0">
                <a:solidFill>
                  <a:srgbClr val="FFFF00"/>
                </a:solidFill>
                <a:latin typeface="+mn-ea"/>
              </a:rPr>
              <a:t>ROS</a:t>
            </a:r>
            <a:r>
              <a:rPr lang="zh-CN" altLang="en-US" sz="1400" b="0">
                <a:solidFill>
                  <a:srgbClr val="FFFF00"/>
                </a:solidFill>
                <a:latin typeface="+mn-ea"/>
              </a:rPr>
              <a:t>驱动程序</a:t>
            </a:r>
            <a:endParaRPr lang="zh-CN" altLang="en-US" sz="1400" b="0">
              <a:solidFill>
                <a:srgbClr val="FFFF00"/>
              </a:solidFill>
              <a:latin typeface="+mn-ea"/>
            </a:endParaRPr>
          </a:p>
        </p:txBody>
      </p:sp>
      <p:pic>
        <p:nvPicPr>
          <p:cNvPr id="6" name="图片 5" descr="图4-18上位机ROS驱动程序"/>
          <p:cNvPicPr>
            <a:picLocks noChangeAspect="1"/>
          </p:cNvPicPr>
          <p:nvPr/>
        </p:nvPicPr>
        <p:blipFill>
          <a:blip r:embed="rId4"/>
          <a:stretch>
            <a:fillRect/>
          </a:stretch>
        </p:blipFill>
        <p:spPr>
          <a:xfrm>
            <a:off x="5727700" y="1082675"/>
            <a:ext cx="6037580" cy="3052445"/>
          </a:xfrm>
          <a:prstGeom prst="rect">
            <a:avLst/>
          </a:prstGeom>
        </p:spPr>
      </p:pic>
      <p:sp>
        <p:nvSpPr>
          <p:cNvPr id="38" name="文本框 37"/>
          <p:cNvSpPr txBox="1"/>
          <p:nvPr/>
        </p:nvSpPr>
        <p:spPr>
          <a:xfrm>
            <a:off x="2118360" y="6403975"/>
            <a:ext cx="6532880" cy="368300"/>
          </a:xfrm>
          <a:prstGeom prst="rect">
            <a:avLst/>
          </a:prstGeom>
          <a:noFill/>
        </p:spPr>
        <p:txBody>
          <a:bodyPr wrap="square" rtlCol="0" anchor="t">
            <a:spAutoFit/>
          </a:bodyPr>
          <a:p>
            <a:pPr algn="ctr"/>
            <a:r>
              <a:rPr lang="en-US" altLang="zh-CN">
                <a:solidFill>
                  <a:srgbClr val="FFFF00"/>
                </a:solidFill>
              </a:rPr>
              <a:t>* </a:t>
            </a:r>
            <a:r>
              <a:rPr lang="zh-CN" altLang="en-US">
                <a:solidFill>
                  <a:srgbClr val="FFFF00"/>
                </a:solidFill>
              </a:rPr>
              <a:t>话题</a:t>
            </a:r>
            <a:r>
              <a:rPr lang="en-US" altLang="zh-CN">
                <a:solidFill>
                  <a:srgbClr val="FFFF00"/>
                </a:solidFill>
              </a:rPr>
              <a:t>/imu</a:t>
            </a:r>
            <a:r>
              <a:rPr lang="zh-CN" altLang="en-US">
                <a:solidFill>
                  <a:srgbClr val="FFFF00"/>
                </a:solidFill>
              </a:rPr>
              <a:t>的具体消息类型，参见</a:t>
            </a:r>
            <a:r>
              <a:rPr lang="en-US" altLang="zh-CN">
                <a:solidFill>
                  <a:srgbClr val="FFFF00"/>
                </a:solidFill>
              </a:rPr>
              <a:t>ROS</a:t>
            </a:r>
            <a:r>
              <a:rPr lang="zh-CN" altLang="en-US">
                <a:solidFill>
                  <a:srgbClr val="FFFF00"/>
                </a:solidFill>
              </a:rPr>
              <a:t>官方文档</a:t>
            </a:r>
            <a:endParaRPr lang="zh-CN" altLang="en-US">
              <a:solidFill>
                <a:srgbClr val="FFFF00"/>
              </a:solidFill>
            </a:endParaRPr>
          </a:p>
        </p:txBody>
      </p:sp>
      <p:sp>
        <p:nvSpPr>
          <p:cNvPr id="7" name="文本框 6"/>
          <p:cNvSpPr txBox="1"/>
          <p:nvPr/>
        </p:nvSpPr>
        <p:spPr>
          <a:xfrm>
            <a:off x="5727700" y="4135120"/>
            <a:ext cx="5594985"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IMU硬件模块</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串口通信</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数据发布话题</a:t>
            </a:r>
            <a:r>
              <a:rPr lang="en-US" altLang="zh-CN" sz="1400" b="0">
                <a:solidFill>
                  <a:schemeClr val="bg1"/>
                </a:solidFill>
                <a:latin typeface="+mn-ea"/>
              </a:rPr>
              <a:t>/imu</a:t>
            </a:r>
            <a:endParaRPr lang="en-US" altLang="zh-CN" sz="1400" b="0">
              <a:solidFill>
                <a:schemeClr val="bg1"/>
              </a:solidFill>
              <a:latin typeface="+mn-ea"/>
            </a:endParaRPr>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linds(horizontal)">
                                      <p:cBhvr>
                                        <p:cTn id="1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姿态融合</a:t>
            </a:r>
            <a:endParaRPr lang="zh-CN" altLang="en-US" sz="1400" b="0">
              <a:solidFill>
                <a:schemeClr val="bg1"/>
              </a:solidFill>
              <a:latin typeface="+mn-ea"/>
            </a:endParaRPr>
          </a:p>
        </p:txBody>
      </p:sp>
      <p:sp>
        <p:nvSpPr>
          <p:cNvPr id="9" name="右箭头 8"/>
          <p:cNvSpPr/>
          <p:nvPr/>
        </p:nvSpPr>
        <p:spPr>
          <a:xfrm>
            <a:off x="1858010" y="255079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标题 14"/>
          <p:cNvSpPr>
            <a:spLocks noGrp="1"/>
          </p:cNvSpPr>
          <p:nvPr>
            <p:custDataLst>
              <p:tags r:id="rId4"/>
            </p:custDataLst>
          </p:nvPr>
        </p:nvSpPr>
        <p:spPr>
          <a:xfrm>
            <a:off x="2776855" y="1486535"/>
            <a:ext cx="9355455" cy="192151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lnSpc>
                <a:spcPct val="200000"/>
              </a:lnSpc>
            </a:pPr>
            <a:r>
              <a:rPr lang="zh-CN" altLang="en-US" sz="2400">
                <a:solidFill>
                  <a:srgbClr val="FFFF00"/>
                </a:solidFill>
                <a:sym typeface="+mn-ea"/>
              </a:rPr>
              <a:t>为什么要标定？</a:t>
            </a:r>
            <a:endParaRPr lang="zh-CN" altLang="en-US" sz="2400">
              <a:solidFill>
                <a:srgbClr val="FFFF00"/>
              </a:solidFill>
              <a:sym typeface="+mn-ea"/>
            </a:endParaRPr>
          </a:p>
          <a:p>
            <a:pPr algn="l">
              <a:lnSpc>
                <a:spcPct val="200000"/>
              </a:lnSpc>
            </a:pPr>
            <a:r>
              <a:rPr lang="zh-CN" altLang="en-US" sz="1800">
                <a:solidFill>
                  <a:schemeClr val="bg1"/>
                </a:solidFill>
                <a:sym typeface="+mn-ea"/>
              </a:rPr>
              <a:t>如果</a:t>
            </a:r>
            <a:r>
              <a:rPr lang="en-US" altLang="zh-CN" sz="1800">
                <a:solidFill>
                  <a:schemeClr val="bg1"/>
                </a:solidFill>
                <a:sym typeface="+mn-ea"/>
              </a:rPr>
              <a:t>IMU</a:t>
            </a:r>
            <a:r>
              <a:rPr lang="zh-CN" altLang="en-US" sz="1800">
                <a:solidFill>
                  <a:schemeClr val="bg1"/>
                </a:solidFill>
                <a:sym typeface="+mn-ea"/>
              </a:rPr>
              <a:t>测量数据本身就存在很大的误差，即输入到系统的就是错误信息，</a:t>
            </a:r>
            <a:endParaRPr lang="zh-CN" altLang="en-US" sz="1800">
              <a:solidFill>
                <a:schemeClr val="bg1"/>
              </a:solidFill>
              <a:sym typeface="+mn-ea"/>
            </a:endParaRPr>
          </a:p>
          <a:p>
            <a:pPr algn="l">
              <a:lnSpc>
                <a:spcPct val="200000"/>
              </a:lnSpc>
            </a:pPr>
            <a:r>
              <a:rPr lang="zh-CN" altLang="en-US" sz="1800">
                <a:solidFill>
                  <a:schemeClr val="bg1"/>
                </a:solidFill>
                <a:sym typeface="+mn-ea"/>
              </a:rPr>
              <a:t>上层应用系统的算法做得再好也会输出错误结果。</a:t>
            </a:r>
            <a:endParaRPr lang="zh-CN" altLang="en-US" sz="1800">
              <a:solidFill>
                <a:schemeClr val="bg1"/>
              </a:solidFill>
              <a:sym typeface="+mn-ea"/>
            </a:endParaRPr>
          </a:p>
        </p:txBody>
      </p:sp>
      <p:sp>
        <p:nvSpPr>
          <p:cNvPr id="10" name="立方体 9"/>
          <p:cNvSpPr/>
          <p:nvPr/>
        </p:nvSpPr>
        <p:spPr>
          <a:xfrm>
            <a:off x="2964815" y="4416425"/>
            <a:ext cx="1337945" cy="918845"/>
          </a:xfrm>
          <a:prstGeom prst="cube">
            <a:avLst>
              <a:gd name="adj" fmla="val 489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立方体 13"/>
          <p:cNvSpPr/>
          <p:nvPr/>
        </p:nvSpPr>
        <p:spPr>
          <a:xfrm>
            <a:off x="7515225" y="5036820"/>
            <a:ext cx="3823335" cy="817880"/>
          </a:xfrm>
          <a:prstGeom prst="cube">
            <a:avLst>
              <a:gd name="adj" fmla="val 489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立方体 11"/>
          <p:cNvSpPr/>
          <p:nvPr/>
        </p:nvSpPr>
        <p:spPr>
          <a:xfrm>
            <a:off x="7765415" y="4488180"/>
            <a:ext cx="1337945" cy="918845"/>
          </a:xfrm>
          <a:prstGeom prst="cube">
            <a:avLst>
              <a:gd name="adj" fmla="val 489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上箭头 15"/>
          <p:cNvSpPr/>
          <p:nvPr/>
        </p:nvSpPr>
        <p:spPr>
          <a:xfrm>
            <a:off x="3484245" y="3528060"/>
            <a:ext cx="299720" cy="110807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上箭头 16"/>
          <p:cNvSpPr/>
          <p:nvPr/>
        </p:nvSpPr>
        <p:spPr>
          <a:xfrm rot="5400000">
            <a:off x="4479925" y="4332605"/>
            <a:ext cx="299720" cy="110807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上箭头 17"/>
          <p:cNvSpPr/>
          <p:nvPr/>
        </p:nvSpPr>
        <p:spPr>
          <a:xfrm rot="13560000">
            <a:off x="2939415" y="4891405"/>
            <a:ext cx="299720" cy="110807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上箭头 18"/>
          <p:cNvSpPr/>
          <p:nvPr/>
        </p:nvSpPr>
        <p:spPr>
          <a:xfrm>
            <a:off x="8284845" y="3528060"/>
            <a:ext cx="299720" cy="110807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上箭头 19"/>
          <p:cNvSpPr/>
          <p:nvPr/>
        </p:nvSpPr>
        <p:spPr>
          <a:xfrm rot="5400000">
            <a:off x="9276715" y="4393565"/>
            <a:ext cx="299720" cy="110807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上箭头 21"/>
          <p:cNvSpPr/>
          <p:nvPr/>
        </p:nvSpPr>
        <p:spPr>
          <a:xfrm rot="13560000">
            <a:off x="7699375" y="4975225"/>
            <a:ext cx="299720" cy="110807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上箭头 24"/>
          <p:cNvSpPr/>
          <p:nvPr/>
        </p:nvSpPr>
        <p:spPr>
          <a:xfrm rot="13560000">
            <a:off x="10226040" y="5045710"/>
            <a:ext cx="299720" cy="1108075"/>
          </a:xfrm>
          <a:prstGeom prst="up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上箭头 22"/>
          <p:cNvSpPr/>
          <p:nvPr/>
        </p:nvSpPr>
        <p:spPr>
          <a:xfrm>
            <a:off x="10578465" y="4144645"/>
            <a:ext cx="299720" cy="1108075"/>
          </a:xfrm>
          <a:prstGeom prst="up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上箭头 23"/>
          <p:cNvSpPr/>
          <p:nvPr/>
        </p:nvSpPr>
        <p:spPr>
          <a:xfrm rot="5400000">
            <a:off x="11061065" y="4702810"/>
            <a:ext cx="299720" cy="1108075"/>
          </a:xfrm>
          <a:prstGeom prst="up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3783965" y="3855085"/>
            <a:ext cx="1811020" cy="368300"/>
          </a:xfrm>
          <a:prstGeom prst="rect">
            <a:avLst/>
          </a:prstGeom>
          <a:noFill/>
        </p:spPr>
        <p:txBody>
          <a:bodyPr wrap="square" rtlCol="0" anchor="t">
            <a:spAutoFit/>
          </a:bodyPr>
          <a:p>
            <a:pPr algn="ctr"/>
            <a:r>
              <a:rPr lang="zh-CN">
                <a:solidFill>
                  <a:srgbClr val="FFFF00"/>
                </a:solidFill>
              </a:rPr>
              <a:t>①</a:t>
            </a:r>
            <a:r>
              <a:rPr lang="en-US" altLang="zh-CN">
                <a:solidFill>
                  <a:srgbClr val="FFFF00"/>
                </a:solidFill>
              </a:rPr>
              <a:t> </a:t>
            </a:r>
            <a:r>
              <a:rPr lang="zh-CN">
                <a:solidFill>
                  <a:srgbClr val="FFFF00"/>
                </a:solidFill>
              </a:rPr>
              <a:t>内参标定</a:t>
            </a:r>
            <a:endParaRPr lang="zh-CN">
              <a:solidFill>
                <a:srgbClr val="FFFF00"/>
              </a:solidFill>
            </a:endParaRPr>
          </a:p>
        </p:txBody>
      </p:sp>
      <p:sp>
        <p:nvSpPr>
          <p:cNvPr id="27" name="文本框 26"/>
          <p:cNvSpPr txBox="1"/>
          <p:nvPr/>
        </p:nvSpPr>
        <p:spPr>
          <a:xfrm>
            <a:off x="8698865" y="3849370"/>
            <a:ext cx="1811020" cy="368300"/>
          </a:xfrm>
          <a:prstGeom prst="rect">
            <a:avLst/>
          </a:prstGeom>
          <a:noFill/>
        </p:spPr>
        <p:txBody>
          <a:bodyPr wrap="square" rtlCol="0" anchor="t">
            <a:spAutoFit/>
          </a:bodyPr>
          <a:p>
            <a:pPr algn="ctr"/>
            <a:r>
              <a:rPr lang="zh-CN" altLang="en-US">
                <a:solidFill>
                  <a:srgbClr val="FFFF00"/>
                </a:solidFill>
              </a:rPr>
              <a:t>②</a:t>
            </a:r>
            <a:r>
              <a:rPr lang="en-US" altLang="zh-CN">
                <a:solidFill>
                  <a:srgbClr val="FFFF00"/>
                </a:solidFill>
              </a:rPr>
              <a:t> </a:t>
            </a:r>
            <a:r>
              <a:rPr lang="zh-CN" altLang="en-US">
                <a:solidFill>
                  <a:srgbClr val="FFFF00"/>
                </a:solidFill>
              </a:rPr>
              <a:t>外</a:t>
            </a:r>
            <a:r>
              <a:rPr lang="zh-CN">
                <a:solidFill>
                  <a:srgbClr val="FFFF00"/>
                </a:solidFill>
              </a:rPr>
              <a:t>参标定</a:t>
            </a:r>
            <a:endParaRPr lang="zh-CN">
              <a:solidFill>
                <a:srgbClr val="FFFF00"/>
              </a:solidFill>
            </a:endParaRPr>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2" end="2"/>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blinds(horizontal)">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linds(horizontal)">
                                      <p:cBhvr>
                                        <p:cTn id="19" dur="500"/>
                                        <p:tgtEl>
                                          <p:spTgt spid="2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linds(horizontal)">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blinds(horizontal)">
                                      <p:cBhvr>
                                        <p:cTn id="48" dur="500"/>
                                        <p:tgtEl>
                                          <p:spTgt spid="19"/>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blinds(horizontal)">
                                      <p:cBhvr>
                                        <p:cTn id="51" dur="500"/>
                                        <p:tgtEl>
                                          <p:spTgt spid="22"/>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blinds(horizontal)">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blinds(horizontal)">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blinds(horizontal)">
                                      <p:cBhvr>
                                        <p:cTn id="64" dur="500"/>
                                        <p:tgtEl>
                                          <p:spTgt spid="23"/>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linds(horizontal)">
                                      <p:cBhvr>
                                        <p:cTn id="67" dur="500"/>
                                        <p:tgtEl>
                                          <p:spTgt spid="25"/>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blinds(horizontal)">
                                      <p:cBhvr>
                                        <p:cTn id="7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p:bldP spid="26" grpId="0"/>
      <p:bldP spid="27" grpId="0"/>
      <p:bldP spid="10" grpId="0" animBg="1"/>
      <p:bldP spid="18" grpId="0" animBg="1"/>
      <p:bldP spid="16" grpId="0" animBg="1"/>
      <p:bldP spid="17" grpId="0" animBg="1"/>
      <p:bldP spid="12" grpId="0" animBg="1"/>
      <p:bldP spid="19" grpId="0" animBg="1"/>
      <p:bldP spid="22" grpId="0" animBg="1"/>
      <p:bldP spid="20" grpId="0" animBg="1"/>
      <p:bldP spid="14" grpId="0" animBg="1"/>
      <p:bldP spid="23" grpId="0" animBg="1"/>
      <p:bldP spid="25" grpId="0" animBg="1"/>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姿态融合</a:t>
            </a:r>
            <a:endParaRPr lang="zh-CN" altLang="en-US" sz="1400" b="0">
              <a:solidFill>
                <a:schemeClr val="bg1"/>
              </a:solidFill>
              <a:latin typeface="+mn-ea"/>
            </a:endParaRPr>
          </a:p>
        </p:txBody>
      </p:sp>
      <p:sp>
        <p:nvSpPr>
          <p:cNvPr id="9" name="右箭头 8"/>
          <p:cNvSpPr/>
          <p:nvPr/>
        </p:nvSpPr>
        <p:spPr>
          <a:xfrm>
            <a:off x="1858010" y="255079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661920" y="2189480"/>
            <a:ext cx="314325" cy="9613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057525" y="1917065"/>
            <a:ext cx="235077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良率检测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内参标定过程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标定模型改进</a:t>
            </a:r>
            <a:endParaRPr lang="zh-CN" altLang="en-US" sz="1400" b="0">
              <a:solidFill>
                <a:srgbClr val="FFFF00"/>
              </a:solidFill>
              <a:latin typeface="+mn-ea"/>
            </a:endParaRPr>
          </a:p>
        </p:txBody>
      </p:sp>
      <p:sp>
        <p:nvSpPr>
          <p:cNvPr id="4" name="文本框 3"/>
          <p:cNvSpPr txBox="1"/>
          <p:nvPr/>
        </p:nvSpPr>
        <p:spPr>
          <a:xfrm>
            <a:off x="5069205" y="2648585"/>
            <a:ext cx="7192645" cy="267652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重复上电对零偏的影响</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温度对零偏的影响</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振动对零偏的影响</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高冲击容忍度</a:t>
            </a:r>
            <a:endParaRPr lang="en-US" altLang="zh-CN"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非线性度</a:t>
            </a:r>
            <a:endParaRPr lang="en-US" altLang="zh-CN" sz="1400" b="0">
              <a:solidFill>
                <a:schemeClr val="bg1"/>
              </a:solidFill>
              <a:latin typeface="+mn-ea"/>
            </a:endParaRPr>
          </a:p>
          <a:p>
            <a:pPr indent="0">
              <a:lnSpc>
                <a:spcPct val="200000"/>
              </a:lnSpc>
              <a:buFont typeface="Wingdings" panose="05000000000000000000" charset="0"/>
              <a:buNone/>
            </a:pPr>
            <a:r>
              <a:rPr lang="en-US" altLang="zh-CN" sz="1400" b="0">
                <a:solidFill>
                  <a:schemeClr val="bg1"/>
                </a:solidFill>
                <a:latin typeface="+mn-ea"/>
              </a:rPr>
              <a:t>将一些建模困难的重要误差项作为指标，对指标存在较大误差的IMU模块进行筛除</a:t>
            </a:r>
            <a:endParaRPr lang="en-US" altLang="zh-CN" sz="1400" b="0">
              <a:solidFill>
                <a:schemeClr val="bg1"/>
              </a:solidFill>
              <a:latin typeface="+mn-ea"/>
            </a:endParaRPr>
          </a:p>
        </p:txBody>
      </p:sp>
      <p:sp>
        <p:nvSpPr>
          <p:cNvPr id="5" name="直角上箭头 4"/>
          <p:cNvSpPr/>
          <p:nvPr/>
        </p:nvSpPr>
        <p:spPr>
          <a:xfrm flipV="1">
            <a:off x="4373880" y="2189480"/>
            <a:ext cx="1936750" cy="45910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姿态融合</a:t>
            </a:r>
            <a:endParaRPr lang="zh-CN" altLang="en-US" sz="1400" b="0">
              <a:solidFill>
                <a:schemeClr val="bg1"/>
              </a:solidFill>
              <a:latin typeface="+mn-ea"/>
            </a:endParaRPr>
          </a:p>
        </p:txBody>
      </p:sp>
      <p:sp>
        <p:nvSpPr>
          <p:cNvPr id="9" name="右箭头 8"/>
          <p:cNvSpPr/>
          <p:nvPr/>
        </p:nvSpPr>
        <p:spPr>
          <a:xfrm>
            <a:off x="1858010" y="255079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661920" y="2189480"/>
            <a:ext cx="314325" cy="9613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057525" y="1917065"/>
            <a:ext cx="235077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良率检测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内参标定过程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标定模型改进</a:t>
            </a:r>
            <a:endParaRPr lang="zh-CN" altLang="en-US" sz="1400" b="0">
              <a:solidFill>
                <a:srgbClr val="FFFF00"/>
              </a:solidFill>
              <a:latin typeface="+mn-ea"/>
            </a:endParaRPr>
          </a:p>
        </p:txBody>
      </p:sp>
      <p:graphicFrame>
        <p:nvGraphicFramePr>
          <p:cNvPr id="6" name="对象 -2147482560"/>
          <p:cNvGraphicFramePr>
            <a:graphicFrameLocks noChangeAspect="1"/>
          </p:cNvGraphicFramePr>
          <p:nvPr/>
        </p:nvGraphicFramePr>
        <p:xfrm>
          <a:off x="2099628" y="3595370"/>
          <a:ext cx="3394075" cy="990600"/>
        </p:xfrm>
        <a:graphic>
          <a:graphicData uri="http://schemas.openxmlformats.org/presentationml/2006/ole">
            <mc:AlternateContent xmlns:mc="http://schemas.openxmlformats.org/markup-compatibility/2006">
              <mc:Choice xmlns:v="urn:schemas-microsoft-com:vml" Requires="v">
                <p:oleObj spid="_x0000_s3076" name="" r:id="rId4" imgW="3390900" imgH="990600" progId="Equation.KSEE3">
                  <p:embed/>
                </p:oleObj>
              </mc:Choice>
              <mc:Fallback>
                <p:oleObj name="" r:id="rId4" imgW="3390900" imgH="990600" progId="Equation.KSEE3">
                  <p:embed/>
                  <p:pic>
                    <p:nvPicPr>
                      <p:cNvPr id="0" name="图片 3075"/>
                      <p:cNvPicPr/>
                      <p:nvPr/>
                    </p:nvPicPr>
                    <p:blipFill>
                      <a:blip r:embed="rId5"/>
                      <a:stretch>
                        <a:fillRect/>
                      </a:stretch>
                    </p:blipFill>
                    <p:spPr>
                      <a:xfrm>
                        <a:off x="2099628" y="3595370"/>
                        <a:ext cx="3394075" cy="990600"/>
                      </a:xfrm>
                      <a:prstGeom prst="rect">
                        <a:avLst/>
                      </a:prstGeom>
                      <a:solidFill>
                        <a:schemeClr val="bg1"/>
                      </a:solidFill>
                      <a:ln w="38100">
                        <a:noFill/>
                        <a:miter/>
                      </a:ln>
                    </p:spPr>
                  </p:pic>
                </p:oleObj>
              </mc:Fallback>
            </mc:AlternateContent>
          </a:graphicData>
        </a:graphic>
      </p:graphicFrame>
      <p:sp>
        <p:nvSpPr>
          <p:cNvPr id="100" name="文本框 99"/>
          <p:cNvSpPr txBox="1"/>
          <p:nvPr/>
        </p:nvSpPr>
        <p:spPr>
          <a:xfrm>
            <a:off x="1075690" y="4679315"/>
            <a:ext cx="1504950" cy="306705"/>
          </a:xfrm>
          <a:prstGeom prst="rect">
            <a:avLst/>
          </a:prstGeom>
          <a:noFill/>
          <a:ln w="9525">
            <a:noFill/>
          </a:ln>
        </p:spPr>
        <p:txBody>
          <a:bodyPr wrap="square">
            <a:spAutoFit/>
          </a:bodyPr>
          <a:p>
            <a:pPr indent="127000"/>
            <a:r>
              <a:rPr lang="en-US" altLang="zh-CN" sz="1400" b="0">
                <a:solidFill>
                  <a:schemeClr val="bg1"/>
                </a:solidFill>
                <a:latin typeface="+mn-ea"/>
              </a:rPr>
              <a:t>线性误差模型</a:t>
            </a:r>
            <a:endParaRPr lang="en-US" altLang="zh-CN" sz="1400">
              <a:solidFill>
                <a:schemeClr val="bg1"/>
              </a:solidFill>
              <a:latin typeface="+mn-ea"/>
            </a:endParaRPr>
          </a:p>
        </p:txBody>
      </p:sp>
      <p:pic>
        <p:nvPicPr>
          <p:cNvPr id="10" name="图片 9" descr="图片10"/>
          <p:cNvPicPr>
            <a:picLocks noChangeAspect="1"/>
          </p:cNvPicPr>
          <p:nvPr/>
        </p:nvPicPr>
        <p:blipFill>
          <a:blip r:embed="rId6"/>
          <a:stretch>
            <a:fillRect/>
          </a:stretch>
        </p:blipFill>
        <p:spPr>
          <a:xfrm>
            <a:off x="7720330" y="3815080"/>
            <a:ext cx="4048125" cy="2554605"/>
          </a:xfrm>
          <a:prstGeom prst="rect">
            <a:avLst/>
          </a:prstGeom>
        </p:spPr>
      </p:pic>
      <p:pic>
        <p:nvPicPr>
          <p:cNvPr id="12" name="图片 11" descr="图片11"/>
          <p:cNvPicPr>
            <a:picLocks noChangeAspect="1"/>
          </p:cNvPicPr>
          <p:nvPr/>
        </p:nvPicPr>
        <p:blipFill>
          <a:blip r:embed="rId7"/>
          <a:stretch>
            <a:fillRect/>
          </a:stretch>
        </p:blipFill>
        <p:spPr>
          <a:xfrm>
            <a:off x="7916545" y="1207770"/>
            <a:ext cx="2909570" cy="2372995"/>
          </a:xfrm>
          <a:prstGeom prst="rect">
            <a:avLst/>
          </a:prstGeom>
        </p:spPr>
      </p:pic>
      <p:cxnSp>
        <p:nvCxnSpPr>
          <p:cNvPr id="14" name="肘形连接符 13"/>
          <p:cNvCxnSpPr/>
          <p:nvPr/>
        </p:nvCxnSpPr>
        <p:spPr>
          <a:xfrm>
            <a:off x="3001645" y="4660265"/>
            <a:ext cx="4692650" cy="1229360"/>
          </a:xfrm>
          <a:prstGeom prst="bentConnector3">
            <a:avLst>
              <a:gd name="adj1" fmla="val -162"/>
            </a:avLst>
          </a:prstGeom>
          <a:ln>
            <a:headEnd type="oval"/>
            <a:tailEnd type="arrow"/>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a:off x="5153660" y="2444750"/>
            <a:ext cx="3028950" cy="2414905"/>
          </a:xfrm>
          <a:custGeom>
            <a:avLst/>
            <a:gdLst>
              <a:gd name="connisteX0" fmla="*/ 9525 w 3028950"/>
              <a:gd name="connsiteY0" fmla="*/ 2185035 h 2414905"/>
              <a:gd name="connisteX1" fmla="*/ 0 w 3028950"/>
              <a:gd name="connsiteY1" fmla="*/ 2414905 h 2414905"/>
              <a:gd name="connisteX2" fmla="*/ 775970 w 3028950"/>
              <a:gd name="connsiteY2" fmla="*/ 2405380 h 2414905"/>
              <a:gd name="connisteX3" fmla="*/ 766445 w 3028950"/>
              <a:gd name="connsiteY3" fmla="*/ 0 h 2414905"/>
              <a:gd name="connisteX4" fmla="*/ 3028950 w 3028950"/>
              <a:gd name="connsiteY4" fmla="*/ 0 h 241490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3028950" h="2414905">
                <a:moveTo>
                  <a:pt x="9525" y="2185035"/>
                </a:moveTo>
                <a:lnTo>
                  <a:pt x="0" y="2414905"/>
                </a:lnTo>
                <a:lnTo>
                  <a:pt x="775970" y="2405380"/>
                </a:lnTo>
                <a:lnTo>
                  <a:pt x="766445" y="0"/>
                </a:lnTo>
                <a:lnTo>
                  <a:pt x="3028950" y="0"/>
                </a:lnTo>
              </a:path>
            </a:pathLst>
          </a:custGeom>
          <a:noFill/>
          <a:ln>
            <a:solidFill>
              <a:srgbClr val="6FA3E9"/>
            </a:solidFill>
            <a:headEnd type="ova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2382520" y="5889625"/>
            <a:ext cx="1504950" cy="306705"/>
          </a:xfrm>
          <a:prstGeom prst="rect">
            <a:avLst/>
          </a:prstGeom>
          <a:noFill/>
          <a:ln w="9525">
            <a:noFill/>
          </a:ln>
        </p:spPr>
        <p:txBody>
          <a:bodyPr wrap="square">
            <a:spAutoFit/>
          </a:bodyPr>
          <a:p>
            <a:pPr indent="127000"/>
            <a:r>
              <a:rPr lang="zh-CN" altLang="en-US" sz="1400">
                <a:solidFill>
                  <a:schemeClr val="bg1"/>
                </a:solidFill>
                <a:latin typeface="+mn-ea"/>
              </a:rPr>
              <a:t>轴偏差</a:t>
            </a:r>
            <a:endParaRPr lang="zh-CN" altLang="en-US" sz="1400">
              <a:solidFill>
                <a:schemeClr val="bg1"/>
              </a:solidFill>
              <a:latin typeface="+mn-ea"/>
            </a:endParaRPr>
          </a:p>
        </p:txBody>
      </p:sp>
      <p:sp>
        <p:nvSpPr>
          <p:cNvPr id="19" name="文本框 18"/>
          <p:cNvSpPr txBox="1"/>
          <p:nvPr/>
        </p:nvSpPr>
        <p:spPr>
          <a:xfrm>
            <a:off x="3554730" y="5329555"/>
            <a:ext cx="1504950" cy="306705"/>
          </a:xfrm>
          <a:prstGeom prst="rect">
            <a:avLst/>
          </a:prstGeom>
          <a:noFill/>
          <a:ln w="9525">
            <a:noFill/>
          </a:ln>
        </p:spPr>
        <p:txBody>
          <a:bodyPr wrap="square">
            <a:spAutoFit/>
          </a:bodyPr>
          <a:p>
            <a:pPr indent="127000"/>
            <a:r>
              <a:rPr lang="zh-CN" altLang="en-US" sz="1400">
                <a:solidFill>
                  <a:schemeClr val="bg1"/>
                </a:solidFill>
                <a:latin typeface="+mn-ea"/>
              </a:rPr>
              <a:t>尺度偏差</a:t>
            </a:r>
            <a:endParaRPr lang="zh-CN" altLang="en-US" sz="1400">
              <a:solidFill>
                <a:schemeClr val="bg1"/>
              </a:solidFill>
              <a:latin typeface="+mn-ea"/>
            </a:endParaRPr>
          </a:p>
        </p:txBody>
      </p:sp>
      <p:sp>
        <p:nvSpPr>
          <p:cNvPr id="20" name="文本框 19"/>
          <p:cNvSpPr txBox="1"/>
          <p:nvPr/>
        </p:nvSpPr>
        <p:spPr>
          <a:xfrm>
            <a:off x="4765040" y="4859655"/>
            <a:ext cx="1504950" cy="306705"/>
          </a:xfrm>
          <a:prstGeom prst="rect">
            <a:avLst/>
          </a:prstGeom>
          <a:noFill/>
          <a:ln w="9525">
            <a:noFill/>
          </a:ln>
        </p:spPr>
        <p:txBody>
          <a:bodyPr wrap="square">
            <a:spAutoFit/>
          </a:bodyPr>
          <a:p>
            <a:pPr indent="127000"/>
            <a:r>
              <a:rPr lang="zh-CN" altLang="en-US" sz="1400">
                <a:solidFill>
                  <a:schemeClr val="bg1"/>
                </a:solidFill>
                <a:latin typeface="+mn-ea"/>
              </a:rPr>
              <a:t>零偏</a:t>
            </a:r>
            <a:endParaRPr lang="zh-CN" altLang="en-US" sz="1400">
              <a:solidFill>
                <a:schemeClr val="bg1"/>
              </a:solidFill>
              <a:latin typeface="+mn-ea"/>
            </a:endParaRPr>
          </a:p>
        </p:txBody>
      </p:sp>
      <p:sp>
        <p:nvSpPr>
          <p:cNvPr id="16" name="任意多边形 15"/>
          <p:cNvSpPr/>
          <p:nvPr/>
        </p:nvSpPr>
        <p:spPr>
          <a:xfrm>
            <a:off x="3992245" y="2697480"/>
            <a:ext cx="4236720" cy="2645410"/>
          </a:xfrm>
          <a:custGeom>
            <a:avLst/>
            <a:gdLst>
              <a:gd name="connisteX0" fmla="*/ 0 w 4236720"/>
              <a:gd name="connsiteY0" fmla="*/ 1945640 h 2645410"/>
              <a:gd name="connisteX1" fmla="*/ 0 w 4236720"/>
              <a:gd name="connsiteY1" fmla="*/ 2645410 h 2645410"/>
              <a:gd name="connisteX2" fmla="*/ 2780030 w 4236720"/>
              <a:gd name="connsiteY2" fmla="*/ 2645410 h 2645410"/>
              <a:gd name="connisteX3" fmla="*/ 2770505 w 4236720"/>
              <a:gd name="connsiteY3" fmla="*/ 0 h 2645410"/>
              <a:gd name="connisteX4" fmla="*/ 4236720 w 4236720"/>
              <a:gd name="connsiteY4" fmla="*/ 0 h 264541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236720" h="2645410">
                <a:moveTo>
                  <a:pt x="0" y="1945640"/>
                </a:moveTo>
                <a:lnTo>
                  <a:pt x="0" y="2645410"/>
                </a:lnTo>
                <a:lnTo>
                  <a:pt x="2780030" y="2645410"/>
                </a:lnTo>
                <a:lnTo>
                  <a:pt x="2770505" y="0"/>
                </a:lnTo>
                <a:lnTo>
                  <a:pt x="4236720" y="0"/>
                </a:lnTo>
              </a:path>
            </a:pathLst>
          </a:custGeom>
          <a:noFill/>
          <a:ln>
            <a:solidFill>
              <a:srgbClr val="6FA3E9"/>
            </a:solidFill>
            <a:headEnd type="ova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blinds(horizontal)">
                                      <p:cBhvr>
                                        <p:cTn id="10" dur="500"/>
                                        <p:tgtEl>
                                          <p:spTgt spid="10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500"/>
                                        <p:tgtEl>
                                          <p:spTgt spid="2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par>
                                <p:cTn id="19" presetID="3" presetClass="entr" presetSubtype="1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par>
                                <p:cTn id="30" presetID="3" presetClass="entr" presetSubtype="1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par>
                                <p:cTn id="41" presetID="3" presetClass="entr" presetSubtype="1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linds(horizontal)">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20" grpId="0"/>
      <p:bldP spid="17" grpId="0" animBg="1"/>
      <p:bldP spid="16" grpId="0" animBg="1"/>
      <p:bldP spid="19"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姿态融合</a:t>
            </a:r>
            <a:endParaRPr lang="zh-CN" altLang="en-US" sz="1400" b="0">
              <a:solidFill>
                <a:schemeClr val="bg1"/>
              </a:solidFill>
              <a:latin typeface="+mn-ea"/>
            </a:endParaRPr>
          </a:p>
        </p:txBody>
      </p:sp>
      <p:sp>
        <p:nvSpPr>
          <p:cNvPr id="9" name="右箭头 8"/>
          <p:cNvSpPr/>
          <p:nvPr/>
        </p:nvSpPr>
        <p:spPr>
          <a:xfrm>
            <a:off x="1858010" y="255079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661920" y="2189480"/>
            <a:ext cx="314325" cy="9613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057525" y="1917065"/>
            <a:ext cx="235077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良率检测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内参标定过程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标定模型改进</a:t>
            </a:r>
            <a:endParaRPr lang="zh-CN" altLang="en-US" sz="1400" b="0">
              <a:solidFill>
                <a:srgbClr val="FFFF00"/>
              </a:solidFill>
              <a:latin typeface="+mn-ea"/>
            </a:endParaRPr>
          </a:p>
        </p:txBody>
      </p:sp>
      <p:graphicFrame>
        <p:nvGraphicFramePr>
          <p:cNvPr id="6" name="对象 -2147482560"/>
          <p:cNvGraphicFramePr>
            <a:graphicFrameLocks noChangeAspect="1"/>
          </p:cNvGraphicFramePr>
          <p:nvPr/>
        </p:nvGraphicFramePr>
        <p:xfrm>
          <a:off x="5445125" y="1706245"/>
          <a:ext cx="5701665" cy="1664335"/>
        </p:xfrm>
        <a:graphic>
          <a:graphicData uri="http://schemas.openxmlformats.org/presentationml/2006/ole">
            <mc:AlternateContent xmlns:mc="http://schemas.openxmlformats.org/markup-compatibility/2006">
              <mc:Choice xmlns:v="urn:schemas-microsoft-com:vml" Requires="v">
                <p:oleObj spid="_x0000_s3076" name="" r:id="rId4" imgW="3390900" imgH="990600" progId="Equation.KSEE3">
                  <p:embed/>
                </p:oleObj>
              </mc:Choice>
              <mc:Fallback>
                <p:oleObj name="" r:id="rId4" imgW="3390900" imgH="990600" progId="Equation.KSEE3">
                  <p:embed/>
                  <p:pic>
                    <p:nvPicPr>
                      <p:cNvPr id="0" name="图片 3075"/>
                      <p:cNvPicPr/>
                      <p:nvPr/>
                    </p:nvPicPr>
                    <p:blipFill>
                      <a:blip r:embed="rId5"/>
                      <a:stretch>
                        <a:fillRect/>
                      </a:stretch>
                    </p:blipFill>
                    <p:spPr>
                      <a:xfrm>
                        <a:off x="5445125" y="1706245"/>
                        <a:ext cx="5701665" cy="1664335"/>
                      </a:xfrm>
                      <a:prstGeom prst="rect">
                        <a:avLst/>
                      </a:prstGeom>
                      <a:solidFill>
                        <a:schemeClr val="bg1"/>
                      </a:solidFill>
                      <a:ln w="38100">
                        <a:noFill/>
                        <a:miter/>
                      </a:ln>
                    </p:spPr>
                  </p:pic>
                </p:oleObj>
              </mc:Fallback>
            </mc:AlternateContent>
          </a:graphicData>
        </a:graphic>
      </p:graphicFrame>
      <p:sp>
        <p:nvSpPr>
          <p:cNvPr id="4" name="文本框 3"/>
          <p:cNvSpPr txBox="1"/>
          <p:nvPr/>
        </p:nvSpPr>
        <p:spPr>
          <a:xfrm>
            <a:off x="1078230" y="6020435"/>
            <a:ext cx="1504950" cy="306705"/>
          </a:xfrm>
          <a:prstGeom prst="rect">
            <a:avLst/>
          </a:prstGeom>
          <a:noFill/>
          <a:ln w="9525">
            <a:noFill/>
          </a:ln>
        </p:spPr>
        <p:txBody>
          <a:bodyPr wrap="square">
            <a:spAutoFit/>
          </a:bodyPr>
          <a:p>
            <a:pPr indent="127000"/>
            <a:r>
              <a:rPr lang="zh-CN" altLang="en-US" sz="1400">
                <a:solidFill>
                  <a:schemeClr val="bg1"/>
                </a:solidFill>
                <a:latin typeface="+mn-ea"/>
              </a:rPr>
              <a:t>加速度计标定</a:t>
            </a:r>
            <a:endParaRPr lang="zh-CN" altLang="en-US" sz="1400">
              <a:solidFill>
                <a:schemeClr val="bg1"/>
              </a:solidFill>
              <a:latin typeface="+mn-ea"/>
            </a:endParaRPr>
          </a:p>
        </p:txBody>
      </p:sp>
      <p:graphicFrame>
        <p:nvGraphicFramePr>
          <p:cNvPr id="5" name="对象 -2147482559"/>
          <p:cNvGraphicFramePr>
            <a:graphicFrameLocks noChangeAspect="1"/>
          </p:cNvGraphicFramePr>
          <p:nvPr/>
        </p:nvGraphicFramePr>
        <p:xfrm>
          <a:off x="225425" y="3974148"/>
          <a:ext cx="3959860" cy="1014095"/>
        </p:xfrm>
        <a:graphic>
          <a:graphicData uri="http://schemas.openxmlformats.org/presentationml/2006/ole">
            <mc:AlternateContent xmlns:mc="http://schemas.openxmlformats.org/markup-compatibility/2006">
              <mc:Choice xmlns:v="urn:schemas-microsoft-com:vml" Requires="v">
                <p:oleObj spid="_x0000_s21" name="" r:id="rId6" imgW="3962400" imgH="1016000" progId="Equation.KSEE3">
                  <p:embed/>
                </p:oleObj>
              </mc:Choice>
              <mc:Fallback>
                <p:oleObj name="" r:id="rId6" imgW="3962400" imgH="1016000" progId="Equation.KSEE3">
                  <p:embed/>
                  <p:pic>
                    <p:nvPicPr>
                      <p:cNvPr id="0" name="图片 8"/>
                      <p:cNvPicPr/>
                      <p:nvPr/>
                    </p:nvPicPr>
                    <p:blipFill>
                      <a:blip r:embed="rId7"/>
                      <a:stretch>
                        <a:fillRect/>
                      </a:stretch>
                    </p:blipFill>
                    <p:spPr>
                      <a:xfrm>
                        <a:off x="225425" y="3974148"/>
                        <a:ext cx="3959860" cy="1014095"/>
                      </a:xfrm>
                      <a:prstGeom prst="rect">
                        <a:avLst/>
                      </a:prstGeom>
                      <a:solidFill>
                        <a:schemeClr val="bg1"/>
                      </a:solidFill>
                      <a:ln w="38100">
                        <a:noFill/>
                        <a:miter/>
                      </a:ln>
                    </p:spPr>
                  </p:pic>
                </p:oleObj>
              </mc:Fallback>
            </mc:AlternateContent>
          </a:graphicData>
        </a:graphic>
      </p:graphicFrame>
      <p:graphicFrame>
        <p:nvGraphicFramePr>
          <p:cNvPr id="22" name="对象 -2147482558"/>
          <p:cNvGraphicFramePr>
            <a:graphicFrameLocks noChangeAspect="1"/>
          </p:cNvGraphicFramePr>
          <p:nvPr/>
        </p:nvGraphicFramePr>
        <p:xfrm>
          <a:off x="612775" y="5046980"/>
          <a:ext cx="2505710" cy="304800"/>
        </p:xfrm>
        <a:graphic>
          <a:graphicData uri="http://schemas.openxmlformats.org/presentationml/2006/ole">
            <mc:AlternateContent xmlns:mc="http://schemas.openxmlformats.org/markup-compatibility/2006">
              <mc:Choice xmlns:v="urn:schemas-microsoft-com:vml" Requires="v">
                <p:oleObj spid="_x0000_s23" name="" r:id="rId8" imgW="2501900" imgH="304800" progId="Equation.KSEE3">
                  <p:embed/>
                </p:oleObj>
              </mc:Choice>
              <mc:Fallback>
                <p:oleObj name="" r:id="rId8" imgW="2501900" imgH="304800" progId="Equation.KSEE3">
                  <p:embed/>
                  <p:pic>
                    <p:nvPicPr>
                      <p:cNvPr id="0" name="图片 10"/>
                      <p:cNvPicPr/>
                      <p:nvPr/>
                    </p:nvPicPr>
                    <p:blipFill>
                      <a:blip r:embed="rId9"/>
                      <a:stretch>
                        <a:fillRect/>
                      </a:stretch>
                    </p:blipFill>
                    <p:spPr>
                      <a:xfrm>
                        <a:off x="612775" y="5046980"/>
                        <a:ext cx="2505710" cy="304800"/>
                      </a:xfrm>
                      <a:prstGeom prst="rect">
                        <a:avLst/>
                      </a:prstGeom>
                      <a:solidFill>
                        <a:schemeClr val="bg1"/>
                      </a:solidFill>
                      <a:ln w="38100">
                        <a:noFill/>
                        <a:miter/>
                      </a:ln>
                    </p:spPr>
                  </p:pic>
                </p:oleObj>
              </mc:Fallback>
            </mc:AlternateContent>
          </a:graphicData>
        </a:graphic>
      </p:graphicFrame>
      <p:graphicFrame>
        <p:nvGraphicFramePr>
          <p:cNvPr id="24" name="对象 -2147482554"/>
          <p:cNvGraphicFramePr>
            <a:graphicFrameLocks noChangeAspect="1"/>
          </p:cNvGraphicFramePr>
          <p:nvPr/>
        </p:nvGraphicFramePr>
        <p:xfrm>
          <a:off x="612140" y="5451475"/>
          <a:ext cx="2505710" cy="457200"/>
        </p:xfrm>
        <a:graphic>
          <a:graphicData uri="http://schemas.openxmlformats.org/presentationml/2006/ole">
            <mc:AlternateContent xmlns:mc="http://schemas.openxmlformats.org/markup-compatibility/2006">
              <mc:Choice xmlns:v="urn:schemas-microsoft-com:vml" Requires="v">
                <p:oleObj spid="_x0000_s25" name="" r:id="rId10" imgW="2501900" imgH="457200" progId="Equation.KSEE3">
                  <p:embed/>
                </p:oleObj>
              </mc:Choice>
              <mc:Fallback>
                <p:oleObj name="" r:id="rId10" imgW="2501900" imgH="457200" progId="Equation.KSEE3">
                  <p:embed/>
                  <p:pic>
                    <p:nvPicPr>
                      <p:cNvPr id="0" name="图片 11"/>
                      <p:cNvPicPr/>
                      <p:nvPr/>
                    </p:nvPicPr>
                    <p:blipFill>
                      <a:blip r:embed="rId11"/>
                      <a:stretch>
                        <a:fillRect/>
                      </a:stretch>
                    </p:blipFill>
                    <p:spPr>
                      <a:xfrm>
                        <a:off x="612140" y="5451475"/>
                        <a:ext cx="2505710" cy="457200"/>
                      </a:xfrm>
                      <a:prstGeom prst="rect">
                        <a:avLst/>
                      </a:prstGeom>
                      <a:solidFill>
                        <a:schemeClr val="bg1"/>
                      </a:solidFill>
                      <a:ln w="38100">
                        <a:noFill/>
                        <a:miter/>
                      </a:ln>
                    </p:spPr>
                  </p:pic>
                </p:oleObj>
              </mc:Fallback>
            </mc:AlternateContent>
          </a:graphicData>
        </a:graphic>
      </p:graphicFrame>
      <p:graphicFrame>
        <p:nvGraphicFramePr>
          <p:cNvPr id="26" name="对象 -2147482550"/>
          <p:cNvGraphicFramePr>
            <a:graphicFrameLocks noChangeAspect="1"/>
          </p:cNvGraphicFramePr>
          <p:nvPr/>
        </p:nvGraphicFramePr>
        <p:xfrm>
          <a:off x="4279265" y="3974148"/>
          <a:ext cx="4305300" cy="1014095"/>
        </p:xfrm>
        <a:graphic>
          <a:graphicData uri="http://schemas.openxmlformats.org/presentationml/2006/ole">
            <mc:AlternateContent xmlns:mc="http://schemas.openxmlformats.org/markup-compatibility/2006">
              <mc:Choice xmlns:v="urn:schemas-microsoft-com:vml" Requires="v">
                <p:oleObj spid="_x0000_s27" name="" r:id="rId12" imgW="4305300" imgH="1016000" progId="Equation.KSEE3">
                  <p:embed/>
                </p:oleObj>
              </mc:Choice>
              <mc:Fallback>
                <p:oleObj name="" r:id="rId12" imgW="4305300" imgH="1016000" progId="Equation.KSEE3">
                  <p:embed/>
                  <p:pic>
                    <p:nvPicPr>
                      <p:cNvPr id="0" name="图片 20"/>
                      <p:cNvPicPr/>
                      <p:nvPr/>
                    </p:nvPicPr>
                    <p:blipFill>
                      <a:blip r:embed="rId13"/>
                      <a:stretch>
                        <a:fillRect/>
                      </a:stretch>
                    </p:blipFill>
                    <p:spPr>
                      <a:xfrm>
                        <a:off x="4279265" y="3974148"/>
                        <a:ext cx="4305300" cy="1014095"/>
                      </a:xfrm>
                      <a:prstGeom prst="rect">
                        <a:avLst/>
                      </a:prstGeom>
                      <a:solidFill>
                        <a:schemeClr val="bg1"/>
                      </a:solidFill>
                      <a:ln w="38100">
                        <a:noFill/>
                        <a:miter/>
                      </a:ln>
                    </p:spPr>
                  </p:pic>
                </p:oleObj>
              </mc:Fallback>
            </mc:AlternateContent>
          </a:graphicData>
        </a:graphic>
      </p:graphicFrame>
      <p:graphicFrame>
        <p:nvGraphicFramePr>
          <p:cNvPr id="29" name="对象 -2147482538"/>
          <p:cNvGraphicFramePr>
            <a:graphicFrameLocks noChangeAspect="1"/>
          </p:cNvGraphicFramePr>
          <p:nvPr/>
        </p:nvGraphicFramePr>
        <p:xfrm>
          <a:off x="4459605" y="5100320"/>
          <a:ext cx="3708400" cy="251460"/>
        </p:xfrm>
        <a:graphic>
          <a:graphicData uri="http://schemas.openxmlformats.org/presentationml/2006/ole">
            <mc:AlternateContent xmlns:mc="http://schemas.openxmlformats.org/markup-compatibility/2006">
              <mc:Choice xmlns:v="urn:schemas-microsoft-com:vml" Requires="v">
                <p:oleObj spid="_x0000_s30" name="" r:id="rId14" imgW="3708400" imgH="254000" progId="Equation.KSEE3">
                  <p:embed/>
                </p:oleObj>
              </mc:Choice>
              <mc:Fallback>
                <p:oleObj name="" r:id="rId14" imgW="3708400" imgH="254000" progId="Equation.KSEE3">
                  <p:embed/>
                  <p:pic>
                    <p:nvPicPr>
                      <p:cNvPr id="0" name="图片 21"/>
                      <p:cNvPicPr/>
                      <p:nvPr/>
                    </p:nvPicPr>
                    <p:blipFill>
                      <a:blip r:embed="rId15"/>
                      <a:stretch>
                        <a:fillRect/>
                      </a:stretch>
                    </p:blipFill>
                    <p:spPr>
                      <a:xfrm>
                        <a:off x="4459605" y="5100320"/>
                        <a:ext cx="3708400" cy="251460"/>
                      </a:xfrm>
                      <a:prstGeom prst="rect">
                        <a:avLst/>
                      </a:prstGeom>
                      <a:solidFill>
                        <a:schemeClr val="bg1"/>
                      </a:solidFill>
                      <a:ln w="38100">
                        <a:noFill/>
                        <a:miter/>
                      </a:ln>
                    </p:spPr>
                  </p:pic>
                </p:oleObj>
              </mc:Fallback>
            </mc:AlternateContent>
          </a:graphicData>
        </a:graphic>
      </p:graphicFrame>
      <p:graphicFrame>
        <p:nvGraphicFramePr>
          <p:cNvPr id="31" name="对象 -2147482533"/>
          <p:cNvGraphicFramePr>
            <a:graphicFrameLocks noChangeAspect="1"/>
          </p:cNvGraphicFramePr>
          <p:nvPr/>
        </p:nvGraphicFramePr>
        <p:xfrm>
          <a:off x="5081588" y="5507355"/>
          <a:ext cx="1171575" cy="457200"/>
        </p:xfrm>
        <a:graphic>
          <a:graphicData uri="http://schemas.openxmlformats.org/presentationml/2006/ole">
            <mc:AlternateContent xmlns:mc="http://schemas.openxmlformats.org/markup-compatibility/2006">
              <mc:Choice xmlns:v="urn:schemas-microsoft-com:vml" Requires="v">
                <p:oleObj spid="_x0000_s32" name="" r:id="rId16" imgW="1168400" imgH="457200" progId="Equation.KSEE3">
                  <p:embed/>
                </p:oleObj>
              </mc:Choice>
              <mc:Fallback>
                <p:oleObj name="" r:id="rId16" imgW="1168400" imgH="457200" progId="Equation.KSEE3">
                  <p:embed/>
                  <p:pic>
                    <p:nvPicPr>
                      <p:cNvPr id="0" name="图片 22"/>
                      <p:cNvPicPr/>
                      <p:nvPr/>
                    </p:nvPicPr>
                    <p:blipFill>
                      <a:blip r:embed="rId17"/>
                      <a:stretch>
                        <a:fillRect/>
                      </a:stretch>
                    </p:blipFill>
                    <p:spPr>
                      <a:xfrm>
                        <a:off x="5081588" y="5507355"/>
                        <a:ext cx="1171575" cy="457200"/>
                      </a:xfrm>
                      <a:prstGeom prst="rect">
                        <a:avLst/>
                      </a:prstGeom>
                      <a:solidFill>
                        <a:schemeClr val="bg1"/>
                      </a:solidFill>
                      <a:ln w="38100">
                        <a:noFill/>
                        <a:miter/>
                      </a:ln>
                    </p:spPr>
                  </p:pic>
                </p:oleObj>
              </mc:Fallback>
            </mc:AlternateContent>
          </a:graphicData>
        </a:graphic>
      </p:graphicFrame>
      <p:graphicFrame>
        <p:nvGraphicFramePr>
          <p:cNvPr id="33" name="对象 -2147482528"/>
          <p:cNvGraphicFramePr>
            <a:graphicFrameLocks noChangeAspect="1"/>
          </p:cNvGraphicFramePr>
          <p:nvPr/>
        </p:nvGraphicFramePr>
        <p:xfrm>
          <a:off x="9050020" y="3974148"/>
          <a:ext cx="2997200" cy="1014095"/>
        </p:xfrm>
        <a:graphic>
          <a:graphicData uri="http://schemas.openxmlformats.org/presentationml/2006/ole">
            <mc:AlternateContent xmlns:mc="http://schemas.openxmlformats.org/markup-compatibility/2006">
              <mc:Choice xmlns:v="urn:schemas-microsoft-com:vml" Requires="v">
                <p:oleObj spid="_x0000_s34" name="" r:id="rId18" imgW="2997200" imgH="1016000" progId="Equation.KSEE3">
                  <p:embed/>
                </p:oleObj>
              </mc:Choice>
              <mc:Fallback>
                <p:oleObj name="" r:id="rId18" imgW="2997200" imgH="1016000" progId="Equation.KSEE3">
                  <p:embed/>
                  <p:pic>
                    <p:nvPicPr>
                      <p:cNvPr id="0" name="图片 23"/>
                      <p:cNvPicPr/>
                      <p:nvPr/>
                    </p:nvPicPr>
                    <p:blipFill>
                      <a:blip r:embed="rId19"/>
                      <a:stretch>
                        <a:fillRect/>
                      </a:stretch>
                    </p:blipFill>
                    <p:spPr>
                      <a:xfrm>
                        <a:off x="9050020" y="3974148"/>
                        <a:ext cx="2997200" cy="1014095"/>
                      </a:xfrm>
                      <a:prstGeom prst="rect">
                        <a:avLst/>
                      </a:prstGeom>
                      <a:solidFill>
                        <a:schemeClr val="bg1"/>
                      </a:solidFill>
                      <a:ln w="38100">
                        <a:noFill/>
                        <a:miter/>
                      </a:ln>
                    </p:spPr>
                  </p:pic>
                </p:oleObj>
              </mc:Fallback>
            </mc:AlternateContent>
          </a:graphicData>
        </a:graphic>
      </p:graphicFrame>
      <p:graphicFrame>
        <p:nvGraphicFramePr>
          <p:cNvPr id="35" name="对象 -2147482526"/>
          <p:cNvGraphicFramePr>
            <a:graphicFrameLocks noChangeAspect="1"/>
          </p:cNvGraphicFramePr>
          <p:nvPr/>
        </p:nvGraphicFramePr>
        <p:xfrm>
          <a:off x="9273223" y="5257165"/>
          <a:ext cx="2327275" cy="457200"/>
        </p:xfrm>
        <a:graphic>
          <a:graphicData uri="http://schemas.openxmlformats.org/presentationml/2006/ole">
            <mc:AlternateContent xmlns:mc="http://schemas.openxmlformats.org/markup-compatibility/2006">
              <mc:Choice xmlns:v="urn:schemas-microsoft-com:vml" Requires="v">
                <p:oleObj spid="_x0000_s36" name="" r:id="rId20" imgW="2324100" imgH="457200" progId="Equation.KSEE3">
                  <p:embed/>
                </p:oleObj>
              </mc:Choice>
              <mc:Fallback>
                <p:oleObj name="" r:id="rId20" imgW="2324100" imgH="457200" progId="Equation.KSEE3">
                  <p:embed/>
                  <p:pic>
                    <p:nvPicPr>
                      <p:cNvPr id="0" name="图片 24"/>
                      <p:cNvPicPr/>
                      <p:nvPr/>
                    </p:nvPicPr>
                    <p:blipFill>
                      <a:blip r:embed="rId21"/>
                      <a:stretch>
                        <a:fillRect/>
                      </a:stretch>
                    </p:blipFill>
                    <p:spPr>
                      <a:xfrm>
                        <a:off x="9273223" y="5257165"/>
                        <a:ext cx="2327275" cy="457200"/>
                      </a:xfrm>
                      <a:prstGeom prst="rect">
                        <a:avLst/>
                      </a:prstGeom>
                      <a:solidFill>
                        <a:schemeClr val="bg1"/>
                      </a:solidFill>
                      <a:ln w="38100">
                        <a:noFill/>
                        <a:miter/>
                      </a:ln>
                    </p:spPr>
                  </p:pic>
                </p:oleObj>
              </mc:Fallback>
            </mc:AlternateContent>
          </a:graphicData>
        </a:graphic>
      </p:graphicFrame>
      <p:sp>
        <p:nvSpPr>
          <p:cNvPr id="37" name="文本框 36"/>
          <p:cNvSpPr txBox="1"/>
          <p:nvPr/>
        </p:nvSpPr>
        <p:spPr>
          <a:xfrm>
            <a:off x="5415915" y="6020435"/>
            <a:ext cx="1504950" cy="306705"/>
          </a:xfrm>
          <a:prstGeom prst="rect">
            <a:avLst/>
          </a:prstGeom>
          <a:noFill/>
          <a:ln w="9525">
            <a:noFill/>
          </a:ln>
        </p:spPr>
        <p:txBody>
          <a:bodyPr wrap="square">
            <a:spAutoFit/>
          </a:bodyPr>
          <a:p>
            <a:pPr indent="127000"/>
            <a:r>
              <a:rPr lang="zh-CN" altLang="en-US" sz="1400">
                <a:solidFill>
                  <a:schemeClr val="bg1"/>
                </a:solidFill>
                <a:latin typeface="+mn-ea"/>
              </a:rPr>
              <a:t>陀螺仪标定</a:t>
            </a:r>
            <a:endParaRPr lang="zh-CN" altLang="en-US" sz="1400">
              <a:solidFill>
                <a:schemeClr val="bg1"/>
              </a:solidFill>
              <a:latin typeface="+mn-ea"/>
            </a:endParaRPr>
          </a:p>
        </p:txBody>
      </p:sp>
      <p:sp>
        <p:nvSpPr>
          <p:cNvPr id="38" name="文本框 37"/>
          <p:cNvSpPr txBox="1"/>
          <p:nvPr/>
        </p:nvSpPr>
        <p:spPr>
          <a:xfrm>
            <a:off x="9711055" y="6017260"/>
            <a:ext cx="1504950" cy="306705"/>
          </a:xfrm>
          <a:prstGeom prst="rect">
            <a:avLst/>
          </a:prstGeom>
          <a:noFill/>
          <a:ln w="9525">
            <a:noFill/>
          </a:ln>
        </p:spPr>
        <p:txBody>
          <a:bodyPr wrap="square">
            <a:spAutoFit/>
          </a:bodyPr>
          <a:p>
            <a:pPr indent="127000"/>
            <a:r>
              <a:rPr lang="zh-CN" altLang="en-US" sz="1400">
                <a:solidFill>
                  <a:schemeClr val="bg1"/>
                </a:solidFill>
                <a:latin typeface="+mn-ea"/>
              </a:rPr>
              <a:t>磁力计标定</a:t>
            </a:r>
            <a:endParaRPr lang="zh-CN" altLang="en-US" sz="1400">
              <a:solidFill>
                <a:schemeClr val="bg1"/>
              </a:solidFill>
              <a:latin typeface="+mn-ea"/>
            </a:endParaRPr>
          </a:p>
        </p:txBody>
      </p:sp>
    </p:spTree>
    <p:custDataLst>
      <p:tags r:id="rId2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blinds(horizontal)">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linds(horizontal)">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blinds(horizontal)">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blinds(horizontal)">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blinds(horizontal)">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blinds(horizontal)">
                                      <p:cBhvr>
                                        <p:cTn id="5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7" grpId="0"/>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姿态融合</a:t>
            </a:r>
            <a:endParaRPr lang="zh-CN" altLang="en-US" sz="1400" b="0">
              <a:solidFill>
                <a:schemeClr val="bg1"/>
              </a:solidFill>
              <a:latin typeface="+mn-ea"/>
            </a:endParaRPr>
          </a:p>
        </p:txBody>
      </p:sp>
      <p:sp>
        <p:nvSpPr>
          <p:cNvPr id="9" name="右箭头 8"/>
          <p:cNvSpPr/>
          <p:nvPr/>
        </p:nvSpPr>
        <p:spPr>
          <a:xfrm>
            <a:off x="1858010" y="255079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661920" y="2189480"/>
            <a:ext cx="314325" cy="9613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057525" y="1917065"/>
            <a:ext cx="235077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良率检测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内参标定过程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标定模型改进</a:t>
            </a:r>
            <a:endParaRPr lang="zh-CN" altLang="en-US" sz="1400" b="0">
              <a:solidFill>
                <a:srgbClr val="FFFF00"/>
              </a:solidFill>
              <a:latin typeface="+mn-ea"/>
            </a:endParaRPr>
          </a:p>
        </p:txBody>
      </p:sp>
      <p:sp>
        <p:nvSpPr>
          <p:cNvPr id="20" name="文本框 19"/>
          <p:cNvSpPr txBox="1"/>
          <p:nvPr/>
        </p:nvSpPr>
        <p:spPr>
          <a:xfrm>
            <a:off x="5971540" y="2740660"/>
            <a:ext cx="3674745"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温度</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重力</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轴间敏感性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Allan方差</a:t>
            </a:r>
            <a:endParaRPr lang="en-US" altLang="zh-CN" sz="1400" b="0">
              <a:solidFill>
                <a:schemeClr val="bg1"/>
              </a:solidFill>
              <a:latin typeface="+mn-ea"/>
            </a:endParaRPr>
          </a:p>
        </p:txBody>
      </p:sp>
      <p:sp>
        <p:nvSpPr>
          <p:cNvPr id="10" name="右箭头 9"/>
          <p:cNvSpPr/>
          <p:nvPr/>
        </p:nvSpPr>
        <p:spPr>
          <a:xfrm>
            <a:off x="4944110" y="295656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829560" y="5316855"/>
            <a:ext cx="6532880" cy="368300"/>
          </a:xfrm>
          <a:prstGeom prst="rect">
            <a:avLst/>
          </a:prstGeom>
          <a:noFill/>
        </p:spPr>
        <p:txBody>
          <a:bodyPr wrap="square" rtlCol="0" anchor="t">
            <a:spAutoFit/>
          </a:bodyPr>
          <a:p>
            <a:pPr algn="ctr"/>
            <a:r>
              <a:rPr lang="en-US" altLang="zh-CN">
                <a:solidFill>
                  <a:srgbClr val="FFFF00"/>
                </a:solidFill>
              </a:rPr>
              <a:t>* </a:t>
            </a:r>
            <a:r>
              <a:rPr lang="zh-CN" altLang="en-US">
                <a:solidFill>
                  <a:srgbClr val="FFFF00"/>
                </a:solidFill>
              </a:rPr>
              <a:t>关于标定模型改进的细节，请参考课本相关内容</a:t>
            </a:r>
            <a:endParaRPr lang="zh-CN" altLang="en-US">
              <a:solidFill>
                <a:srgbClr val="FFFF00"/>
              </a:solidFill>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姿态融合</a:t>
            </a:r>
            <a:endParaRPr lang="zh-CN" altLang="en-US" sz="1400" b="0">
              <a:solidFill>
                <a:schemeClr val="bg1"/>
              </a:solidFill>
              <a:latin typeface="+mn-ea"/>
            </a:endParaRPr>
          </a:p>
        </p:txBody>
      </p:sp>
      <p:sp>
        <p:nvSpPr>
          <p:cNvPr id="9" name="右箭头 8"/>
          <p:cNvSpPr/>
          <p:nvPr/>
        </p:nvSpPr>
        <p:spPr>
          <a:xfrm>
            <a:off x="1845310" y="295719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标题 14"/>
          <p:cNvSpPr>
            <a:spLocks noGrp="1"/>
          </p:cNvSpPr>
          <p:nvPr>
            <p:custDataLst>
              <p:tags r:id="rId4"/>
            </p:custDataLst>
          </p:nvPr>
        </p:nvSpPr>
        <p:spPr>
          <a:xfrm>
            <a:off x="2776855" y="1372235"/>
            <a:ext cx="9355455" cy="192151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lnSpc>
                <a:spcPct val="200000"/>
              </a:lnSpc>
            </a:pPr>
            <a:r>
              <a:rPr lang="zh-CN" altLang="en-US" sz="2400">
                <a:solidFill>
                  <a:srgbClr val="FFFF00"/>
                </a:solidFill>
                <a:sym typeface="+mn-ea"/>
              </a:rPr>
              <a:t>为什么要滤波？</a:t>
            </a:r>
            <a:endParaRPr lang="zh-CN" altLang="en-US" sz="2400">
              <a:solidFill>
                <a:srgbClr val="FFFF00"/>
              </a:solidFill>
              <a:sym typeface="+mn-ea"/>
            </a:endParaRPr>
          </a:p>
          <a:p>
            <a:pPr algn="l">
              <a:lnSpc>
                <a:spcPct val="200000"/>
              </a:lnSpc>
            </a:pPr>
            <a:r>
              <a:rPr lang="zh-CN" altLang="en-US" sz="1800">
                <a:solidFill>
                  <a:schemeClr val="bg1"/>
                </a:solidFill>
                <a:sym typeface="+mn-ea"/>
              </a:rPr>
              <a:t>经过标定后的</a:t>
            </a:r>
            <a:r>
              <a:rPr lang="en-US" altLang="zh-CN" sz="1800">
                <a:solidFill>
                  <a:schemeClr val="bg1"/>
                </a:solidFill>
                <a:sym typeface="+mn-ea"/>
              </a:rPr>
              <a:t>IMU</a:t>
            </a:r>
            <a:r>
              <a:rPr lang="zh-CN" altLang="en-US" sz="1800">
                <a:solidFill>
                  <a:schemeClr val="bg1"/>
                </a:solidFill>
                <a:sym typeface="+mn-ea"/>
              </a:rPr>
              <a:t>数据，依然存在抖动、毛刺之类的噪声，因此需要滤波降噪</a:t>
            </a:r>
            <a:endParaRPr lang="zh-CN" altLang="en-US" sz="1800">
              <a:solidFill>
                <a:schemeClr val="bg1"/>
              </a:solidFill>
              <a:sym typeface="+mn-ea"/>
            </a:endParaRPr>
          </a:p>
        </p:txBody>
      </p:sp>
      <p:pic>
        <p:nvPicPr>
          <p:cNvPr id="4" name="图片 3" descr="图4-27IMU数据噪声"/>
          <p:cNvPicPr>
            <a:picLocks noChangeAspect="1"/>
          </p:cNvPicPr>
          <p:nvPr/>
        </p:nvPicPr>
        <p:blipFill>
          <a:blip r:embed="rId5"/>
          <a:stretch>
            <a:fillRect/>
          </a:stretch>
        </p:blipFill>
        <p:spPr>
          <a:xfrm>
            <a:off x="2865755" y="3402965"/>
            <a:ext cx="5686425" cy="3209925"/>
          </a:xfrm>
          <a:prstGeom prst="rect">
            <a:avLst/>
          </a:prstGeom>
        </p:spPr>
      </p:pic>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blinds(horizontal)">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姿态融合</a:t>
            </a:r>
            <a:endParaRPr lang="zh-CN" altLang="en-US" sz="1400" b="0">
              <a:solidFill>
                <a:schemeClr val="bg1"/>
              </a:solidFill>
              <a:latin typeface="+mn-ea"/>
            </a:endParaRPr>
          </a:p>
        </p:txBody>
      </p:sp>
      <p:sp>
        <p:nvSpPr>
          <p:cNvPr id="9" name="右箭头 8"/>
          <p:cNvSpPr/>
          <p:nvPr/>
        </p:nvSpPr>
        <p:spPr>
          <a:xfrm>
            <a:off x="1845310" y="295719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755900" y="2223770"/>
            <a:ext cx="314325" cy="17227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245485" y="1962785"/>
            <a:ext cx="235077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均值滤波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滑动滤波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滑动中值滤波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RC</a:t>
            </a:r>
            <a:r>
              <a:rPr lang="zh-CN" altLang="en-US" sz="1400" b="0">
                <a:solidFill>
                  <a:schemeClr val="bg1"/>
                </a:solidFill>
                <a:latin typeface="+mn-ea"/>
              </a:rPr>
              <a:t>低通数字滤波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IIR</a:t>
            </a:r>
            <a:r>
              <a:rPr lang="zh-CN" altLang="en-US" sz="1400" b="0">
                <a:solidFill>
                  <a:schemeClr val="bg1"/>
                </a:solidFill>
                <a:latin typeface="+mn-ea"/>
              </a:rPr>
              <a:t>数字滤波</a:t>
            </a:r>
            <a:endParaRPr lang="zh-CN" altLang="en-US" sz="1400" b="0">
              <a:solidFill>
                <a:srgbClr val="FFFF00"/>
              </a:solidFill>
              <a:latin typeface="+mn-ea"/>
            </a:endParaRPr>
          </a:p>
        </p:txBody>
      </p:sp>
      <p:sp>
        <p:nvSpPr>
          <p:cNvPr id="5" name="文本框 4"/>
          <p:cNvSpPr txBox="1"/>
          <p:nvPr/>
        </p:nvSpPr>
        <p:spPr>
          <a:xfrm>
            <a:off x="6369685" y="3505835"/>
            <a:ext cx="3138170" cy="1753235"/>
          </a:xfrm>
          <a:prstGeom prst="rect">
            <a:avLst/>
          </a:prstGeom>
          <a:noFill/>
          <a:ln w="9525">
            <a:solidFill>
              <a:srgbClr val="FF0000"/>
            </a:solid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加速度</a:t>
            </a:r>
            <a:r>
              <a:rPr lang="en-US" altLang="zh-CN" b="0">
                <a:solidFill>
                  <a:srgbClr val="FFFF00"/>
                </a:solidFill>
                <a:latin typeface="+mn-ea"/>
              </a:rPr>
              <a:t>  ---&gt;  </a:t>
            </a:r>
            <a:r>
              <a:rPr lang="zh-CN" altLang="en-US" b="0">
                <a:solidFill>
                  <a:srgbClr val="FFFF00"/>
                </a:solidFill>
                <a:latin typeface="+mn-ea"/>
              </a:rPr>
              <a:t>低通滤波</a:t>
            </a:r>
            <a:endParaRPr lang="zh-CN" altLang="en-US" b="0">
              <a:solidFill>
                <a:srgbClr val="FFFF00"/>
              </a:solidFill>
              <a:latin typeface="+mn-ea"/>
            </a:endParaRPr>
          </a:p>
          <a:p>
            <a:pPr indent="0">
              <a:lnSpc>
                <a:spcPct val="200000"/>
              </a:lnSpc>
              <a:buFont typeface="Wingdings" panose="05000000000000000000" charset="0"/>
              <a:buNone/>
            </a:pPr>
            <a:r>
              <a:rPr lang="zh-CN" altLang="en-US" b="0">
                <a:solidFill>
                  <a:srgbClr val="FFFF00"/>
                </a:solidFill>
                <a:latin typeface="+mn-ea"/>
              </a:rPr>
              <a:t>角速度</a:t>
            </a:r>
            <a:r>
              <a:rPr lang="en-US" altLang="zh-CN">
                <a:solidFill>
                  <a:srgbClr val="FFFF00"/>
                </a:solidFill>
                <a:latin typeface="+mn-ea"/>
                <a:sym typeface="+mn-ea"/>
              </a:rPr>
              <a:t>  ---&gt;  </a:t>
            </a:r>
            <a:r>
              <a:rPr lang="zh-CN" altLang="en-US">
                <a:solidFill>
                  <a:srgbClr val="FFFF00"/>
                </a:solidFill>
                <a:latin typeface="+mn-ea"/>
                <a:sym typeface="+mn-ea"/>
              </a:rPr>
              <a:t>高通滤波</a:t>
            </a:r>
            <a:endParaRPr lang="zh-CN" altLang="en-US" b="0">
              <a:solidFill>
                <a:srgbClr val="FFFF00"/>
              </a:solidFill>
              <a:latin typeface="+mn-ea"/>
            </a:endParaRPr>
          </a:p>
          <a:p>
            <a:pPr indent="0">
              <a:lnSpc>
                <a:spcPct val="200000"/>
              </a:lnSpc>
              <a:buFont typeface="Wingdings" panose="05000000000000000000" charset="0"/>
              <a:buNone/>
            </a:pPr>
            <a:r>
              <a:rPr lang="zh-CN" altLang="en-US">
                <a:solidFill>
                  <a:srgbClr val="FFFF00"/>
                </a:solidFill>
                <a:latin typeface="+mn-ea"/>
                <a:sym typeface="+mn-ea"/>
              </a:rPr>
              <a:t>磁力</a:t>
            </a:r>
            <a:r>
              <a:rPr lang="en-US" altLang="zh-CN">
                <a:solidFill>
                  <a:srgbClr val="FFFF00"/>
                </a:solidFill>
                <a:latin typeface="+mn-ea"/>
                <a:sym typeface="+mn-ea"/>
              </a:rPr>
              <a:t>      ---&gt;  </a:t>
            </a:r>
            <a:r>
              <a:rPr lang="zh-CN" altLang="en-US">
                <a:solidFill>
                  <a:srgbClr val="FFFF00"/>
                </a:solidFill>
                <a:latin typeface="+mn-ea"/>
                <a:sym typeface="+mn-ea"/>
              </a:rPr>
              <a:t>低通滤波</a:t>
            </a:r>
            <a:endParaRPr lang="zh-CN" altLang="en-US" b="0">
              <a:solidFill>
                <a:srgbClr val="FFFF00"/>
              </a:solidFill>
              <a:latin typeface="+mn-ea"/>
              <a:sym typeface="+mn-ea"/>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361440" y="850900"/>
            <a:ext cx="8502650" cy="575945"/>
          </a:xfrm>
        </p:spPr>
        <p:txBody>
          <a:bodyPr>
            <a:noAutofit/>
          </a:bodyPr>
          <a:p>
            <a:r>
              <a:rPr lang="zh-CN" altLang="en-US" sz="2800">
                <a:solidFill>
                  <a:srgbClr val="FFFF00"/>
                </a:solidFill>
              </a:rPr>
              <a:t>搞机器人，有必要学习硬件吗？</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pic>
        <p:nvPicPr>
          <p:cNvPr id="9" name="图片 8"/>
          <p:cNvPicPr>
            <a:picLocks noChangeAspect="1"/>
          </p:cNvPicPr>
          <p:nvPr/>
        </p:nvPicPr>
        <p:blipFill>
          <a:blip r:embed="rId4"/>
          <a:stretch>
            <a:fillRect/>
          </a:stretch>
        </p:blipFill>
        <p:spPr>
          <a:xfrm>
            <a:off x="1137920" y="1974215"/>
            <a:ext cx="3711575" cy="3833495"/>
          </a:xfrm>
          <a:prstGeom prst="rect">
            <a:avLst/>
          </a:prstGeom>
        </p:spPr>
      </p:pic>
      <p:sp>
        <p:nvSpPr>
          <p:cNvPr id="10" name="圆角矩形标注 9"/>
          <p:cNvSpPr/>
          <p:nvPr/>
        </p:nvSpPr>
        <p:spPr>
          <a:xfrm>
            <a:off x="5742940" y="2534920"/>
            <a:ext cx="5643245" cy="2797810"/>
          </a:xfrm>
          <a:prstGeom prst="wedgeRoundRectCallout">
            <a:avLst>
              <a:gd name="adj1" fmla="val -84218"/>
              <a:gd name="adj2" fmla="val -488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200000"/>
              </a:lnSpc>
            </a:pPr>
            <a:r>
              <a:rPr lang="zh-CN" altLang="en-US" sz="2800"/>
              <a:t>我不关心程序在硬件中如何运行，</a:t>
            </a:r>
            <a:endParaRPr lang="zh-CN" altLang="en-US" sz="2800"/>
          </a:p>
          <a:p>
            <a:pPr algn="ctr">
              <a:lnSpc>
                <a:spcPct val="200000"/>
              </a:lnSpc>
            </a:pPr>
            <a:r>
              <a:rPr lang="zh-CN" altLang="en-US" sz="2800"/>
              <a:t>我只关心代码会不会出</a:t>
            </a:r>
            <a:r>
              <a:rPr lang="en-US" altLang="zh-CN" sz="2800"/>
              <a:t>BUG!!!</a:t>
            </a:r>
            <a:endParaRPr lang="en-US" altLang="zh-CN" sz="2800"/>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姿态融合</a:t>
            </a:r>
            <a:endParaRPr lang="zh-CN" altLang="en-US" sz="1400" b="0">
              <a:solidFill>
                <a:schemeClr val="bg1"/>
              </a:solidFill>
              <a:latin typeface="+mn-ea"/>
            </a:endParaRPr>
          </a:p>
        </p:txBody>
      </p:sp>
      <p:sp>
        <p:nvSpPr>
          <p:cNvPr id="9" name="右箭头 8"/>
          <p:cNvSpPr/>
          <p:nvPr/>
        </p:nvSpPr>
        <p:spPr>
          <a:xfrm>
            <a:off x="1845310" y="3400425"/>
            <a:ext cx="3077845" cy="2298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捕获"/>
          <p:cNvPicPr>
            <a:picLocks noChangeAspect="1"/>
          </p:cNvPicPr>
          <p:nvPr/>
        </p:nvPicPr>
        <p:blipFill>
          <a:blip r:embed="rId4"/>
          <a:stretch>
            <a:fillRect/>
          </a:stretch>
        </p:blipFill>
        <p:spPr>
          <a:xfrm>
            <a:off x="5816600" y="471170"/>
            <a:ext cx="5873115" cy="4355465"/>
          </a:xfrm>
          <a:prstGeom prst="rect">
            <a:avLst/>
          </a:prstGeom>
        </p:spPr>
      </p:pic>
      <p:sp>
        <p:nvSpPr>
          <p:cNvPr id="12" name="文本框 11"/>
          <p:cNvSpPr txBox="1"/>
          <p:nvPr/>
        </p:nvSpPr>
        <p:spPr>
          <a:xfrm>
            <a:off x="5405120" y="4891405"/>
            <a:ext cx="3686175" cy="1753235"/>
          </a:xfrm>
          <a:prstGeom prst="rect">
            <a:avLst/>
          </a:prstGeom>
          <a:noFill/>
        </p:spPr>
        <p:txBody>
          <a:bodyPr wrap="square" rtlCol="0" anchor="t">
            <a:spAutoFit/>
          </a:bodyPr>
          <a:p>
            <a:pPr algn="ctr">
              <a:lnSpc>
                <a:spcPct val="150000"/>
              </a:lnSpc>
            </a:pPr>
            <a:r>
              <a:rPr lang="en-US" altLang="zh-CN">
                <a:solidFill>
                  <a:srgbClr val="FFFF00"/>
                </a:solidFill>
              </a:rPr>
              <a:t>* </a:t>
            </a:r>
            <a:r>
              <a:rPr lang="zh-CN" altLang="en-US">
                <a:solidFill>
                  <a:srgbClr val="FFFF00"/>
                </a:solidFill>
              </a:rPr>
              <a:t>多传感器融合的本质：</a:t>
            </a:r>
            <a:endParaRPr lang="zh-CN" altLang="en-US">
              <a:solidFill>
                <a:srgbClr val="FFFF00"/>
              </a:solidFill>
            </a:endParaRPr>
          </a:p>
          <a:p>
            <a:pPr algn="ctr">
              <a:lnSpc>
                <a:spcPct val="150000"/>
              </a:lnSpc>
            </a:pPr>
            <a:r>
              <a:rPr lang="zh-CN" altLang="en-US">
                <a:solidFill>
                  <a:schemeClr val="bg1"/>
                </a:solidFill>
              </a:rPr>
              <a:t>盲人摸象</a:t>
            </a:r>
            <a:endParaRPr lang="zh-CN" altLang="en-US">
              <a:solidFill>
                <a:schemeClr val="bg1"/>
              </a:solidFill>
            </a:endParaRPr>
          </a:p>
          <a:p>
            <a:pPr algn="ctr">
              <a:lnSpc>
                <a:spcPct val="150000"/>
              </a:lnSpc>
            </a:pPr>
            <a:r>
              <a:rPr lang="zh-CN" altLang="en-US">
                <a:solidFill>
                  <a:schemeClr val="bg1"/>
                </a:solidFill>
              </a:rPr>
              <a:t>①互补</a:t>
            </a:r>
            <a:r>
              <a:rPr lang="en-US" altLang="zh-CN">
                <a:solidFill>
                  <a:schemeClr val="bg1"/>
                </a:solidFill>
              </a:rPr>
              <a:t>  </a:t>
            </a:r>
            <a:endParaRPr lang="en-US" altLang="zh-CN">
              <a:solidFill>
                <a:schemeClr val="bg1"/>
              </a:solidFill>
            </a:endParaRPr>
          </a:p>
          <a:p>
            <a:pPr algn="ctr">
              <a:lnSpc>
                <a:spcPct val="150000"/>
              </a:lnSpc>
            </a:pPr>
            <a:r>
              <a:rPr lang="en-US" altLang="zh-CN">
                <a:solidFill>
                  <a:schemeClr val="bg1"/>
                </a:solidFill>
              </a:rPr>
              <a:t> </a:t>
            </a:r>
            <a:r>
              <a:rPr lang="zh-CN" altLang="en-US">
                <a:solidFill>
                  <a:schemeClr val="bg1"/>
                </a:solidFill>
              </a:rPr>
              <a:t>②改进</a:t>
            </a:r>
            <a:endParaRPr lang="zh-CN" altLang="en-US">
              <a:solidFill>
                <a:schemeClr val="bg1"/>
              </a:solidFill>
            </a:endParaRPr>
          </a:p>
        </p:txBody>
      </p:sp>
      <p:pic>
        <p:nvPicPr>
          <p:cNvPr id="6" name="图片 5"/>
          <p:cNvPicPr>
            <a:picLocks noChangeAspect="1"/>
          </p:cNvPicPr>
          <p:nvPr/>
        </p:nvPicPr>
        <p:blipFill>
          <a:blip r:embed="rId5"/>
          <a:stretch>
            <a:fillRect/>
          </a:stretch>
        </p:blipFill>
        <p:spPr>
          <a:xfrm>
            <a:off x="947420" y="3731895"/>
            <a:ext cx="4457700" cy="3026410"/>
          </a:xfrm>
          <a:prstGeom prst="rect">
            <a:avLst/>
          </a:prstGeom>
        </p:spPr>
      </p:pic>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3" presetClass="entr" presetSubtype="1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姿态融合</a:t>
            </a:r>
            <a:endParaRPr lang="zh-CN" altLang="en-US" sz="1400" b="0">
              <a:solidFill>
                <a:srgbClr val="FFFF00"/>
              </a:solidFill>
              <a:latin typeface="+mn-ea"/>
            </a:endParaRPr>
          </a:p>
        </p:txBody>
      </p:sp>
      <p:sp>
        <p:nvSpPr>
          <p:cNvPr id="9" name="右箭头 8"/>
          <p:cNvSpPr/>
          <p:nvPr/>
        </p:nvSpPr>
        <p:spPr>
          <a:xfrm>
            <a:off x="1845310" y="340042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nvSpPr>
        <p:spPr>
          <a:xfrm>
            <a:off x="3037205" y="1981200"/>
            <a:ext cx="914400" cy="445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传感器</a:t>
            </a:r>
            <a:r>
              <a:rPr lang="en-US" altLang="zh-CN" sz="1400"/>
              <a:t>1</a:t>
            </a:r>
            <a:endParaRPr lang="en-US" altLang="zh-CN" sz="1400"/>
          </a:p>
        </p:txBody>
      </p:sp>
      <p:sp>
        <p:nvSpPr>
          <p:cNvPr id="6" name="圆角矩形 5"/>
          <p:cNvSpPr/>
          <p:nvPr/>
        </p:nvSpPr>
        <p:spPr>
          <a:xfrm>
            <a:off x="3037205" y="2742565"/>
            <a:ext cx="914400" cy="445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传感器</a:t>
            </a:r>
            <a:r>
              <a:rPr lang="en-US" altLang="zh-CN" sz="1400"/>
              <a:t>2</a:t>
            </a:r>
            <a:endParaRPr lang="en-US" altLang="zh-CN" sz="1400"/>
          </a:p>
        </p:txBody>
      </p:sp>
      <p:sp>
        <p:nvSpPr>
          <p:cNvPr id="7" name="圆角矩形 6"/>
          <p:cNvSpPr/>
          <p:nvPr/>
        </p:nvSpPr>
        <p:spPr>
          <a:xfrm>
            <a:off x="3037205" y="3832860"/>
            <a:ext cx="914400" cy="445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传感器</a:t>
            </a:r>
            <a:r>
              <a:rPr lang="en-US" altLang="zh-CN" sz="1400"/>
              <a:t>n</a:t>
            </a:r>
            <a:endParaRPr lang="en-US" altLang="zh-CN" sz="1400"/>
          </a:p>
        </p:txBody>
      </p:sp>
      <p:sp>
        <p:nvSpPr>
          <p:cNvPr id="8" name="矩形 7"/>
          <p:cNvSpPr/>
          <p:nvPr/>
        </p:nvSpPr>
        <p:spPr>
          <a:xfrm>
            <a:off x="5069205" y="2004695"/>
            <a:ext cx="838200" cy="22733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p>
            <a:pPr algn="ctr"/>
            <a:r>
              <a:rPr lang="zh-CN" altLang="en-US"/>
              <a:t>数据关联</a:t>
            </a:r>
            <a:endParaRPr lang="zh-CN" altLang="en-US"/>
          </a:p>
        </p:txBody>
      </p:sp>
      <p:sp>
        <p:nvSpPr>
          <p:cNvPr id="10" name="文本框 9"/>
          <p:cNvSpPr txBox="1"/>
          <p:nvPr/>
        </p:nvSpPr>
        <p:spPr>
          <a:xfrm rot="5400000">
            <a:off x="3291205" y="3326130"/>
            <a:ext cx="406400" cy="368300"/>
          </a:xfrm>
          <a:prstGeom prst="rect">
            <a:avLst/>
          </a:prstGeom>
          <a:noFill/>
        </p:spPr>
        <p:txBody>
          <a:bodyPr wrap="square" rtlCol="0">
            <a:spAutoFit/>
          </a:bodyPr>
          <a:p>
            <a:r>
              <a:rPr lang="en-US" altLang="zh-CN">
                <a:solidFill>
                  <a:schemeClr val="bg1"/>
                </a:solidFill>
              </a:rPr>
              <a:t>...</a:t>
            </a:r>
            <a:endParaRPr lang="en-US" altLang="zh-CN">
              <a:solidFill>
                <a:schemeClr val="bg1"/>
              </a:solidFill>
            </a:endParaRPr>
          </a:p>
        </p:txBody>
      </p:sp>
      <p:sp>
        <p:nvSpPr>
          <p:cNvPr id="14" name="矩形 13"/>
          <p:cNvSpPr/>
          <p:nvPr/>
        </p:nvSpPr>
        <p:spPr>
          <a:xfrm>
            <a:off x="7298055" y="2004695"/>
            <a:ext cx="812165" cy="22733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eaVert" rtlCol="0" anchor="ctr"/>
          <a:p>
            <a:pPr algn="ctr"/>
            <a:r>
              <a:rPr lang="zh-CN" altLang="en-US"/>
              <a:t>数据融合</a:t>
            </a:r>
            <a:endParaRPr lang="en-US" altLang="zh-CN"/>
          </a:p>
        </p:txBody>
      </p:sp>
      <p:cxnSp>
        <p:nvCxnSpPr>
          <p:cNvPr id="16" name="直接箭头连接符 15"/>
          <p:cNvCxnSpPr>
            <a:stCxn id="5" idx="3"/>
          </p:cNvCxnSpPr>
          <p:nvPr/>
        </p:nvCxnSpPr>
        <p:spPr>
          <a:xfrm flipV="1">
            <a:off x="3951605" y="2197100"/>
            <a:ext cx="1104900" cy="6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3964305" y="2961005"/>
            <a:ext cx="1104900" cy="6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3964305" y="4051935"/>
            <a:ext cx="1104900" cy="6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右箭头 18"/>
          <p:cNvSpPr/>
          <p:nvPr/>
        </p:nvSpPr>
        <p:spPr>
          <a:xfrm>
            <a:off x="5920105" y="2967990"/>
            <a:ext cx="13462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右箭头 19"/>
          <p:cNvSpPr/>
          <p:nvPr/>
        </p:nvSpPr>
        <p:spPr>
          <a:xfrm>
            <a:off x="8117205" y="2967990"/>
            <a:ext cx="13462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9742805" y="3018790"/>
            <a:ext cx="977265" cy="368300"/>
          </a:xfrm>
          <a:prstGeom prst="rect">
            <a:avLst/>
          </a:prstGeom>
          <a:noFill/>
        </p:spPr>
        <p:txBody>
          <a:bodyPr wrap="square" rtlCol="0">
            <a:spAutoFit/>
          </a:bodyPr>
          <a:p>
            <a:r>
              <a:rPr lang="zh-CN" altLang="en-US">
                <a:solidFill>
                  <a:schemeClr val="bg1"/>
                </a:solidFill>
              </a:rPr>
              <a:t>结果</a:t>
            </a:r>
            <a:endParaRPr lang="zh-CN" altLang="en-US">
              <a:solidFill>
                <a:schemeClr val="bg1"/>
              </a:solidFill>
            </a:endParaRPr>
          </a:p>
        </p:txBody>
      </p:sp>
      <p:sp>
        <p:nvSpPr>
          <p:cNvPr id="22" name="文本框 21"/>
          <p:cNvSpPr txBox="1"/>
          <p:nvPr/>
        </p:nvSpPr>
        <p:spPr>
          <a:xfrm>
            <a:off x="3037205" y="4836160"/>
            <a:ext cx="2463165" cy="368300"/>
          </a:xfrm>
          <a:prstGeom prst="rect">
            <a:avLst/>
          </a:prstGeom>
          <a:noFill/>
        </p:spPr>
        <p:txBody>
          <a:bodyPr wrap="square" rtlCol="0">
            <a:spAutoFit/>
          </a:bodyPr>
          <a:p>
            <a:r>
              <a:rPr lang="zh-CN" altLang="en-US">
                <a:solidFill>
                  <a:srgbClr val="FFFF00"/>
                </a:solidFill>
              </a:rPr>
              <a:t>初级融合</a:t>
            </a:r>
            <a:endParaRPr lang="zh-CN" altLang="en-US">
              <a:solidFill>
                <a:srgbClr val="FFFF00"/>
              </a:solidFill>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par>
                                <p:cTn id="22" presetID="3" presetClass="entr" presetSubtype="1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linds(horizontal)">
                                      <p:cBhvr>
                                        <p:cTn id="24" dur="500"/>
                                        <p:tgtEl>
                                          <p:spTgt spid="17"/>
                                        </p:tgtEl>
                                      </p:cBhvr>
                                    </p:animEffect>
                                  </p:childTnLst>
                                </p:cTn>
                              </p:par>
                              <p:par>
                                <p:cTn id="25" presetID="3" presetClass="entr" presetSubtype="1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linds(horizontal)">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linds(horizontal)">
                                      <p:cBhvr>
                                        <p:cTn id="40" dur="500"/>
                                        <p:tgtEl>
                                          <p:spTgt spid="14"/>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linds(horizontal)">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blinds(horizontal)">
                                      <p:cBhvr>
                                        <p:cTn id="4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animBg="1"/>
      <p:bldP spid="6" grpId="0" animBg="1"/>
      <p:bldP spid="7" grpId="0" animBg="1"/>
      <p:bldP spid="8" grpId="0" animBg="1"/>
      <p:bldP spid="19" grpId="0" animBg="1"/>
      <p:bldP spid="14" grpId="0" animBg="1"/>
      <p:bldP spid="20" grpId="0" animBg="1"/>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姿态融合</a:t>
            </a:r>
            <a:endParaRPr lang="zh-CN" altLang="en-US" sz="1400" b="0">
              <a:solidFill>
                <a:srgbClr val="FFFF00"/>
              </a:solidFill>
              <a:latin typeface="+mn-ea"/>
            </a:endParaRPr>
          </a:p>
        </p:txBody>
      </p:sp>
      <p:sp>
        <p:nvSpPr>
          <p:cNvPr id="9" name="右箭头 8"/>
          <p:cNvSpPr/>
          <p:nvPr/>
        </p:nvSpPr>
        <p:spPr>
          <a:xfrm>
            <a:off x="1845310" y="340042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nvSpPr>
        <p:spPr>
          <a:xfrm>
            <a:off x="3037205" y="1981200"/>
            <a:ext cx="914400" cy="445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传感器</a:t>
            </a:r>
            <a:r>
              <a:rPr lang="en-US" altLang="zh-CN" sz="1400"/>
              <a:t>1</a:t>
            </a:r>
            <a:endParaRPr lang="en-US" altLang="zh-CN" sz="1400"/>
          </a:p>
        </p:txBody>
      </p:sp>
      <p:sp>
        <p:nvSpPr>
          <p:cNvPr id="6" name="圆角矩形 5"/>
          <p:cNvSpPr/>
          <p:nvPr/>
        </p:nvSpPr>
        <p:spPr>
          <a:xfrm>
            <a:off x="3037205" y="2742565"/>
            <a:ext cx="914400" cy="445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传感器</a:t>
            </a:r>
            <a:r>
              <a:rPr lang="en-US" altLang="zh-CN" sz="1400"/>
              <a:t>2</a:t>
            </a:r>
            <a:endParaRPr lang="en-US" altLang="zh-CN" sz="1400"/>
          </a:p>
        </p:txBody>
      </p:sp>
      <p:sp>
        <p:nvSpPr>
          <p:cNvPr id="7" name="圆角矩形 6"/>
          <p:cNvSpPr/>
          <p:nvPr/>
        </p:nvSpPr>
        <p:spPr>
          <a:xfrm>
            <a:off x="3037205" y="3832860"/>
            <a:ext cx="914400" cy="445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传感器</a:t>
            </a:r>
            <a:r>
              <a:rPr lang="en-US" altLang="zh-CN" sz="1400"/>
              <a:t>n</a:t>
            </a:r>
            <a:endParaRPr lang="en-US" altLang="zh-CN" sz="1400"/>
          </a:p>
        </p:txBody>
      </p:sp>
      <p:sp>
        <p:nvSpPr>
          <p:cNvPr id="8" name="矩形 7"/>
          <p:cNvSpPr/>
          <p:nvPr/>
        </p:nvSpPr>
        <p:spPr>
          <a:xfrm>
            <a:off x="5069205" y="2004695"/>
            <a:ext cx="508000" cy="22733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p>
            <a:pPr algn="ctr"/>
            <a:r>
              <a:rPr lang="zh-CN" altLang="en-US"/>
              <a:t>特征提取</a:t>
            </a:r>
            <a:endParaRPr lang="zh-CN" altLang="en-US"/>
          </a:p>
        </p:txBody>
      </p:sp>
      <p:sp>
        <p:nvSpPr>
          <p:cNvPr id="10" name="文本框 9"/>
          <p:cNvSpPr txBox="1"/>
          <p:nvPr/>
        </p:nvSpPr>
        <p:spPr>
          <a:xfrm rot="5400000">
            <a:off x="3291205" y="3326130"/>
            <a:ext cx="406400" cy="368300"/>
          </a:xfrm>
          <a:prstGeom prst="rect">
            <a:avLst/>
          </a:prstGeom>
          <a:noFill/>
        </p:spPr>
        <p:txBody>
          <a:bodyPr wrap="square" rtlCol="0">
            <a:spAutoFit/>
          </a:bodyPr>
          <a:p>
            <a:r>
              <a:rPr lang="en-US" altLang="zh-CN">
                <a:solidFill>
                  <a:schemeClr val="bg1"/>
                </a:solidFill>
              </a:rPr>
              <a:t>...</a:t>
            </a:r>
            <a:endParaRPr lang="en-US" altLang="zh-CN">
              <a:solidFill>
                <a:schemeClr val="bg1"/>
              </a:solidFill>
            </a:endParaRPr>
          </a:p>
        </p:txBody>
      </p:sp>
      <p:sp>
        <p:nvSpPr>
          <p:cNvPr id="14" name="矩形 13"/>
          <p:cNvSpPr/>
          <p:nvPr/>
        </p:nvSpPr>
        <p:spPr>
          <a:xfrm>
            <a:off x="7085330" y="2004695"/>
            <a:ext cx="812165" cy="22733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eaVert" rtlCol="0" anchor="ctr"/>
          <a:p>
            <a:pPr algn="ctr"/>
            <a:r>
              <a:rPr lang="zh-CN" altLang="en-US"/>
              <a:t>特征融合</a:t>
            </a:r>
            <a:endParaRPr lang="en-US" altLang="zh-CN"/>
          </a:p>
        </p:txBody>
      </p:sp>
      <p:cxnSp>
        <p:nvCxnSpPr>
          <p:cNvPr id="16" name="直接箭头连接符 15"/>
          <p:cNvCxnSpPr>
            <a:stCxn id="5" idx="3"/>
          </p:cNvCxnSpPr>
          <p:nvPr/>
        </p:nvCxnSpPr>
        <p:spPr>
          <a:xfrm flipV="1">
            <a:off x="3951605" y="2197100"/>
            <a:ext cx="1104900" cy="6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3964305" y="2961005"/>
            <a:ext cx="1104900" cy="6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3964305" y="4051935"/>
            <a:ext cx="1104900" cy="6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右箭头 18"/>
          <p:cNvSpPr/>
          <p:nvPr/>
        </p:nvSpPr>
        <p:spPr>
          <a:xfrm>
            <a:off x="5577205" y="3018790"/>
            <a:ext cx="495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右箭头 19"/>
          <p:cNvSpPr/>
          <p:nvPr/>
        </p:nvSpPr>
        <p:spPr>
          <a:xfrm>
            <a:off x="7900670" y="3018790"/>
            <a:ext cx="13462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9250045" y="3069590"/>
            <a:ext cx="977265" cy="368300"/>
          </a:xfrm>
          <a:prstGeom prst="rect">
            <a:avLst/>
          </a:prstGeom>
          <a:noFill/>
        </p:spPr>
        <p:txBody>
          <a:bodyPr wrap="square" rtlCol="0">
            <a:spAutoFit/>
          </a:bodyPr>
          <a:p>
            <a:r>
              <a:rPr lang="zh-CN" altLang="en-US">
                <a:solidFill>
                  <a:schemeClr val="bg1"/>
                </a:solidFill>
              </a:rPr>
              <a:t>结果</a:t>
            </a:r>
            <a:endParaRPr lang="zh-CN" altLang="en-US">
              <a:solidFill>
                <a:schemeClr val="bg1"/>
              </a:solidFill>
            </a:endParaRPr>
          </a:p>
        </p:txBody>
      </p:sp>
      <p:sp>
        <p:nvSpPr>
          <p:cNvPr id="22" name="文本框 21"/>
          <p:cNvSpPr txBox="1"/>
          <p:nvPr/>
        </p:nvSpPr>
        <p:spPr>
          <a:xfrm>
            <a:off x="3037205" y="4836160"/>
            <a:ext cx="2463165" cy="368300"/>
          </a:xfrm>
          <a:prstGeom prst="rect">
            <a:avLst/>
          </a:prstGeom>
          <a:noFill/>
        </p:spPr>
        <p:txBody>
          <a:bodyPr wrap="square" rtlCol="0">
            <a:spAutoFit/>
          </a:bodyPr>
          <a:p>
            <a:r>
              <a:rPr lang="zh-CN" altLang="en-US">
                <a:solidFill>
                  <a:srgbClr val="FFFF00"/>
                </a:solidFill>
              </a:rPr>
              <a:t>次级融合</a:t>
            </a:r>
            <a:endParaRPr lang="zh-CN" altLang="en-US">
              <a:solidFill>
                <a:srgbClr val="FFFF00"/>
              </a:solidFill>
            </a:endParaRPr>
          </a:p>
        </p:txBody>
      </p:sp>
      <p:sp>
        <p:nvSpPr>
          <p:cNvPr id="4" name="矩形 3"/>
          <p:cNvSpPr/>
          <p:nvPr/>
        </p:nvSpPr>
        <p:spPr>
          <a:xfrm>
            <a:off x="6075680" y="2004695"/>
            <a:ext cx="508000" cy="22733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p>
            <a:pPr algn="ctr"/>
            <a:r>
              <a:rPr lang="zh-CN" altLang="en-US"/>
              <a:t>特征关联</a:t>
            </a:r>
            <a:endParaRPr lang="zh-CN" altLang="en-US"/>
          </a:p>
        </p:txBody>
      </p:sp>
      <p:sp>
        <p:nvSpPr>
          <p:cNvPr id="12" name="右箭头 11"/>
          <p:cNvSpPr/>
          <p:nvPr/>
        </p:nvSpPr>
        <p:spPr>
          <a:xfrm>
            <a:off x="6586855" y="3018790"/>
            <a:ext cx="495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par>
                                <p:cTn id="22" presetID="3" presetClass="entr" presetSubtype="1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linds(horizontal)">
                                      <p:cBhvr>
                                        <p:cTn id="24" dur="500"/>
                                        <p:tgtEl>
                                          <p:spTgt spid="17"/>
                                        </p:tgtEl>
                                      </p:cBhvr>
                                    </p:animEffect>
                                  </p:childTnLst>
                                </p:cTn>
                              </p:par>
                              <p:par>
                                <p:cTn id="25" presetID="3" presetClass="entr" presetSubtype="1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linds(horizontal)">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linds(horizontal)">
                                      <p:cBhvr>
                                        <p:cTn id="40" dur="500"/>
                                        <p:tgtEl>
                                          <p:spTgt spid="4"/>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linds(horizontal)">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blinds(horizontal)">
                                      <p:cBhvr>
                                        <p:cTn id="48" dur="500"/>
                                        <p:tgtEl>
                                          <p:spTgt spid="14"/>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blinds(horizontal)">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blinds(horizontal)">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bldLvl="0" animBg="1"/>
      <p:bldP spid="6" grpId="0" bldLvl="0" animBg="1"/>
      <p:bldP spid="7" grpId="0" bldLvl="0" animBg="1"/>
      <p:bldP spid="8" grpId="0" bldLvl="0" animBg="1"/>
      <p:bldP spid="19" grpId="0" animBg="1"/>
      <p:bldP spid="4" grpId="0" animBg="1"/>
      <p:bldP spid="12" grpId="0" animBg="1"/>
      <p:bldP spid="14" grpId="0" animBg="1"/>
      <p:bldP spid="20" grpId="0" animBg="1"/>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姿态融合</a:t>
            </a:r>
            <a:endParaRPr lang="zh-CN" altLang="en-US" sz="1400" b="0">
              <a:solidFill>
                <a:srgbClr val="FFFF00"/>
              </a:solidFill>
              <a:latin typeface="+mn-ea"/>
            </a:endParaRPr>
          </a:p>
        </p:txBody>
      </p:sp>
      <p:sp>
        <p:nvSpPr>
          <p:cNvPr id="9" name="右箭头 8"/>
          <p:cNvSpPr/>
          <p:nvPr/>
        </p:nvSpPr>
        <p:spPr>
          <a:xfrm>
            <a:off x="1845310" y="340042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nvSpPr>
        <p:spPr>
          <a:xfrm>
            <a:off x="3037205" y="1981200"/>
            <a:ext cx="914400" cy="445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传感器</a:t>
            </a:r>
            <a:r>
              <a:rPr lang="en-US" altLang="zh-CN" sz="1400"/>
              <a:t>1</a:t>
            </a:r>
            <a:endParaRPr lang="en-US" altLang="zh-CN" sz="1400"/>
          </a:p>
        </p:txBody>
      </p:sp>
      <p:sp>
        <p:nvSpPr>
          <p:cNvPr id="6" name="圆角矩形 5"/>
          <p:cNvSpPr/>
          <p:nvPr/>
        </p:nvSpPr>
        <p:spPr>
          <a:xfrm>
            <a:off x="3037205" y="2742565"/>
            <a:ext cx="914400" cy="445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传感器</a:t>
            </a:r>
            <a:r>
              <a:rPr lang="en-US" altLang="zh-CN" sz="1400"/>
              <a:t>2</a:t>
            </a:r>
            <a:endParaRPr lang="en-US" altLang="zh-CN" sz="1400"/>
          </a:p>
        </p:txBody>
      </p:sp>
      <p:sp>
        <p:nvSpPr>
          <p:cNvPr id="7" name="圆角矩形 6"/>
          <p:cNvSpPr/>
          <p:nvPr/>
        </p:nvSpPr>
        <p:spPr>
          <a:xfrm>
            <a:off x="3037205" y="3832860"/>
            <a:ext cx="914400" cy="445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传感器</a:t>
            </a:r>
            <a:r>
              <a:rPr lang="en-US" altLang="zh-CN" sz="1400"/>
              <a:t>n</a:t>
            </a:r>
            <a:endParaRPr lang="en-US" altLang="zh-CN" sz="1400"/>
          </a:p>
        </p:txBody>
      </p:sp>
      <p:sp>
        <p:nvSpPr>
          <p:cNvPr id="10" name="文本框 9"/>
          <p:cNvSpPr txBox="1"/>
          <p:nvPr/>
        </p:nvSpPr>
        <p:spPr>
          <a:xfrm rot="5400000">
            <a:off x="3291205" y="3326130"/>
            <a:ext cx="406400" cy="368300"/>
          </a:xfrm>
          <a:prstGeom prst="rect">
            <a:avLst/>
          </a:prstGeom>
          <a:noFill/>
        </p:spPr>
        <p:txBody>
          <a:bodyPr wrap="square" rtlCol="0">
            <a:spAutoFit/>
          </a:bodyPr>
          <a:p>
            <a:r>
              <a:rPr lang="en-US" altLang="zh-CN">
                <a:solidFill>
                  <a:schemeClr val="bg1"/>
                </a:solidFill>
              </a:rPr>
              <a:t>...</a:t>
            </a:r>
            <a:endParaRPr lang="en-US" altLang="zh-CN">
              <a:solidFill>
                <a:schemeClr val="bg1"/>
              </a:solidFill>
            </a:endParaRPr>
          </a:p>
        </p:txBody>
      </p:sp>
      <p:sp>
        <p:nvSpPr>
          <p:cNvPr id="14" name="矩形 13"/>
          <p:cNvSpPr/>
          <p:nvPr/>
        </p:nvSpPr>
        <p:spPr>
          <a:xfrm>
            <a:off x="5081905" y="1981200"/>
            <a:ext cx="812165" cy="22733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eaVert" rtlCol="0" anchor="ctr"/>
          <a:p>
            <a:pPr algn="ctr"/>
            <a:r>
              <a:rPr lang="zh-CN" altLang="en-US"/>
              <a:t>初级融合</a:t>
            </a:r>
            <a:endParaRPr lang="en-US" altLang="zh-CN"/>
          </a:p>
        </p:txBody>
      </p:sp>
      <p:cxnSp>
        <p:nvCxnSpPr>
          <p:cNvPr id="16" name="直接箭头连接符 15"/>
          <p:cNvCxnSpPr>
            <a:stCxn id="5" idx="3"/>
          </p:cNvCxnSpPr>
          <p:nvPr/>
        </p:nvCxnSpPr>
        <p:spPr>
          <a:xfrm flipV="1">
            <a:off x="3951605" y="2197100"/>
            <a:ext cx="1104900" cy="6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3964305" y="2961005"/>
            <a:ext cx="1104900" cy="6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3964305" y="4051935"/>
            <a:ext cx="1104900" cy="6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5894070" y="2930525"/>
            <a:ext cx="13462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6087745" y="2666365"/>
            <a:ext cx="977265" cy="368300"/>
          </a:xfrm>
          <a:prstGeom prst="rect">
            <a:avLst/>
          </a:prstGeom>
          <a:noFill/>
        </p:spPr>
        <p:txBody>
          <a:bodyPr wrap="square" rtlCol="0">
            <a:spAutoFit/>
          </a:bodyPr>
          <a:p>
            <a:r>
              <a:rPr lang="zh-CN" altLang="en-US">
                <a:solidFill>
                  <a:schemeClr val="bg1"/>
                </a:solidFill>
              </a:rPr>
              <a:t>结果</a:t>
            </a:r>
            <a:endParaRPr lang="zh-CN" altLang="en-US">
              <a:solidFill>
                <a:schemeClr val="bg1"/>
              </a:solidFill>
            </a:endParaRPr>
          </a:p>
        </p:txBody>
      </p:sp>
      <p:sp>
        <p:nvSpPr>
          <p:cNvPr id="22" name="文本框 21"/>
          <p:cNvSpPr txBox="1"/>
          <p:nvPr/>
        </p:nvSpPr>
        <p:spPr>
          <a:xfrm>
            <a:off x="3037205" y="4836160"/>
            <a:ext cx="2463165" cy="368300"/>
          </a:xfrm>
          <a:prstGeom prst="rect">
            <a:avLst/>
          </a:prstGeom>
          <a:noFill/>
        </p:spPr>
        <p:txBody>
          <a:bodyPr wrap="square" rtlCol="0">
            <a:spAutoFit/>
          </a:bodyPr>
          <a:p>
            <a:r>
              <a:rPr lang="zh-CN" altLang="en-US">
                <a:solidFill>
                  <a:srgbClr val="FFFF00"/>
                </a:solidFill>
              </a:rPr>
              <a:t>高级融合</a:t>
            </a:r>
            <a:endParaRPr lang="zh-CN" altLang="en-US">
              <a:solidFill>
                <a:srgbClr val="FFFF00"/>
              </a:solidFill>
            </a:endParaRPr>
          </a:p>
        </p:txBody>
      </p:sp>
      <p:sp>
        <p:nvSpPr>
          <p:cNvPr id="23" name="矩形 22"/>
          <p:cNvSpPr/>
          <p:nvPr/>
        </p:nvSpPr>
        <p:spPr>
          <a:xfrm>
            <a:off x="5081905" y="5413375"/>
            <a:ext cx="812165" cy="13589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eaVert" rtlCol="0" anchor="ctr"/>
          <a:p>
            <a:pPr algn="ctr"/>
            <a:r>
              <a:rPr lang="zh-CN" altLang="en-US"/>
              <a:t>初级融合</a:t>
            </a:r>
            <a:endParaRPr lang="en-US" altLang="zh-CN"/>
          </a:p>
        </p:txBody>
      </p:sp>
      <p:sp>
        <p:nvSpPr>
          <p:cNvPr id="24" name="文本框 23"/>
          <p:cNvSpPr txBox="1"/>
          <p:nvPr/>
        </p:nvSpPr>
        <p:spPr>
          <a:xfrm rot="5400000">
            <a:off x="5284470" y="4650105"/>
            <a:ext cx="406400" cy="368300"/>
          </a:xfrm>
          <a:prstGeom prst="rect">
            <a:avLst/>
          </a:prstGeom>
          <a:noFill/>
        </p:spPr>
        <p:txBody>
          <a:bodyPr wrap="square" rtlCol="0">
            <a:spAutoFit/>
          </a:bodyPr>
          <a:p>
            <a:r>
              <a:rPr lang="en-US" altLang="zh-CN">
                <a:solidFill>
                  <a:schemeClr val="bg1"/>
                </a:solidFill>
              </a:rPr>
              <a:t>...</a:t>
            </a:r>
            <a:endParaRPr lang="en-US" altLang="zh-CN">
              <a:solidFill>
                <a:schemeClr val="bg1"/>
              </a:solidFill>
            </a:endParaRPr>
          </a:p>
        </p:txBody>
      </p:sp>
      <p:sp>
        <p:nvSpPr>
          <p:cNvPr id="25" name="右箭头 24"/>
          <p:cNvSpPr/>
          <p:nvPr/>
        </p:nvSpPr>
        <p:spPr>
          <a:xfrm>
            <a:off x="5903595" y="4567555"/>
            <a:ext cx="13462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6078220" y="4368165"/>
            <a:ext cx="977265" cy="368300"/>
          </a:xfrm>
          <a:prstGeom prst="rect">
            <a:avLst/>
          </a:prstGeom>
          <a:noFill/>
        </p:spPr>
        <p:txBody>
          <a:bodyPr wrap="square" rtlCol="0">
            <a:spAutoFit/>
          </a:bodyPr>
          <a:p>
            <a:r>
              <a:rPr lang="zh-CN" altLang="en-US">
                <a:solidFill>
                  <a:schemeClr val="bg1"/>
                </a:solidFill>
              </a:rPr>
              <a:t>结果</a:t>
            </a:r>
            <a:endParaRPr lang="zh-CN" altLang="en-US">
              <a:solidFill>
                <a:schemeClr val="bg1"/>
              </a:solidFill>
            </a:endParaRPr>
          </a:p>
        </p:txBody>
      </p:sp>
      <p:sp>
        <p:nvSpPr>
          <p:cNvPr id="27" name="右箭头 26"/>
          <p:cNvSpPr/>
          <p:nvPr/>
        </p:nvSpPr>
        <p:spPr>
          <a:xfrm>
            <a:off x="5903595" y="5621655"/>
            <a:ext cx="13462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6078220" y="5413375"/>
            <a:ext cx="977265" cy="368300"/>
          </a:xfrm>
          <a:prstGeom prst="rect">
            <a:avLst/>
          </a:prstGeom>
          <a:noFill/>
        </p:spPr>
        <p:txBody>
          <a:bodyPr wrap="square" rtlCol="0">
            <a:spAutoFit/>
          </a:bodyPr>
          <a:p>
            <a:r>
              <a:rPr lang="zh-CN" altLang="en-US">
                <a:solidFill>
                  <a:schemeClr val="bg1"/>
                </a:solidFill>
              </a:rPr>
              <a:t>结果</a:t>
            </a:r>
            <a:endParaRPr lang="zh-CN" altLang="en-US">
              <a:solidFill>
                <a:schemeClr val="bg1"/>
              </a:solidFill>
            </a:endParaRPr>
          </a:p>
        </p:txBody>
      </p:sp>
      <p:sp>
        <p:nvSpPr>
          <p:cNvPr id="30" name="矩形 29"/>
          <p:cNvSpPr/>
          <p:nvPr/>
        </p:nvSpPr>
        <p:spPr>
          <a:xfrm>
            <a:off x="7258685" y="2550160"/>
            <a:ext cx="812165" cy="3759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eaVert" rtlCol="0" anchor="ctr"/>
          <a:p>
            <a:pPr algn="ctr"/>
            <a:r>
              <a:rPr lang="zh-CN" altLang="en-US"/>
              <a:t>高级融合</a:t>
            </a:r>
            <a:endParaRPr lang="en-US" altLang="zh-CN"/>
          </a:p>
        </p:txBody>
      </p:sp>
      <p:sp>
        <p:nvSpPr>
          <p:cNvPr id="31" name="右箭头 30"/>
          <p:cNvSpPr/>
          <p:nvPr/>
        </p:nvSpPr>
        <p:spPr>
          <a:xfrm>
            <a:off x="8079740" y="4254500"/>
            <a:ext cx="13462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9435465" y="4305300"/>
            <a:ext cx="977265" cy="368300"/>
          </a:xfrm>
          <a:prstGeom prst="rect">
            <a:avLst/>
          </a:prstGeom>
          <a:noFill/>
        </p:spPr>
        <p:txBody>
          <a:bodyPr wrap="square" rtlCol="0">
            <a:spAutoFit/>
          </a:bodyPr>
          <a:p>
            <a:r>
              <a:rPr lang="zh-CN" altLang="en-US">
                <a:solidFill>
                  <a:schemeClr val="bg1"/>
                </a:solidFill>
              </a:rPr>
              <a:t>结果</a:t>
            </a:r>
            <a:endParaRPr lang="zh-CN" altLang="en-US">
              <a:solidFill>
                <a:schemeClr val="bg1"/>
              </a:solidFill>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par>
                                <p:cTn id="22" presetID="3" presetClass="entr" presetSubtype="1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linds(horizontal)">
                                      <p:cBhvr>
                                        <p:cTn id="24" dur="500"/>
                                        <p:tgtEl>
                                          <p:spTgt spid="17"/>
                                        </p:tgtEl>
                                      </p:cBhvr>
                                    </p:animEffect>
                                  </p:childTnLst>
                                </p:cTn>
                              </p:par>
                              <p:par>
                                <p:cTn id="25" presetID="3" presetClass="entr" presetSubtype="1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linds(horizontal)">
                                      <p:cBhvr>
                                        <p:cTn id="35" dur="500"/>
                                        <p:tgtEl>
                                          <p:spTgt spid="21"/>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linds(horizontal)">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linds(horizontal)">
                                      <p:cBhvr>
                                        <p:cTn id="43" dur="500"/>
                                        <p:tgtEl>
                                          <p:spTgt spid="24"/>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blinds(horizontal)">
                                      <p:cBhvr>
                                        <p:cTn id="46" dur="500"/>
                                        <p:tgtEl>
                                          <p:spTgt spid="26"/>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blinds(horizontal)">
                                      <p:cBhvr>
                                        <p:cTn id="49" dur="500"/>
                                        <p:tgtEl>
                                          <p:spTgt spid="25"/>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blinds(horizontal)">
                                      <p:cBhvr>
                                        <p:cTn id="52" dur="500"/>
                                        <p:tgtEl>
                                          <p:spTgt spid="29"/>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blinds(horizontal)">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blinds(horizontal)">
                                      <p:cBhvr>
                                        <p:cTn id="63" dur="500"/>
                                        <p:tgtEl>
                                          <p:spTgt spid="30"/>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blinds(horizontal)">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blinds(horizontal)">
                                      <p:cBhvr>
                                        <p:cTn id="7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bldLvl="0" animBg="1"/>
      <p:bldP spid="6" grpId="0" bldLvl="0" animBg="1"/>
      <p:bldP spid="7" grpId="0" bldLvl="0" animBg="1"/>
      <p:bldP spid="14" grpId="0" animBg="1"/>
      <p:bldP spid="21" grpId="0"/>
      <p:bldP spid="20" grpId="0" animBg="1"/>
      <p:bldP spid="24" grpId="0"/>
      <p:bldP spid="26" grpId="0"/>
      <p:bldP spid="25" grpId="0" animBg="1"/>
      <p:bldP spid="29" grpId="0"/>
      <p:bldP spid="27" grpId="0" animBg="1"/>
      <p:bldP spid="23" grpId="0" animBg="1"/>
      <p:bldP spid="30" grpId="0" animBg="1"/>
      <p:bldP spid="31" grpId="0" animBg="1"/>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姿态融合</a:t>
            </a:r>
            <a:endParaRPr lang="zh-CN" altLang="en-US" sz="1400" b="0">
              <a:solidFill>
                <a:srgbClr val="FFFF00"/>
              </a:solidFill>
              <a:latin typeface="+mn-ea"/>
            </a:endParaRPr>
          </a:p>
        </p:txBody>
      </p:sp>
      <p:sp>
        <p:nvSpPr>
          <p:cNvPr id="9" name="右箭头 8"/>
          <p:cNvSpPr/>
          <p:nvPr/>
        </p:nvSpPr>
        <p:spPr>
          <a:xfrm>
            <a:off x="1845310" y="340042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左大括号 3"/>
          <p:cNvSpPr/>
          <p:nvPr/>
        </p:nvSpPr>
        <p:spPr>
          <a:xfrm rot="5400000">
            <a:off x="6585585" y="1270"/>
            <a:ext cx="314325" cy="47199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标题 14"/>
          <p:cNvSpPr>
            <a:spLocks noGrp="1"/>
          </p:cNvSpPr>
          <p:nvPr>
            <p:custDataLst>
              <p:tags r:id="rId4"/>
            </p:custDataLst>
          </p:nvPr>
        </p:nvSpPr>
        <p:spPr>
          <a:xfrm>
            <a:off x="6036310" y="1486535"/>
            <a:ext cx="1412240" cy="51498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lnSpc>
                <a:spcPct val="150000"/>
              </a:lnSpc>
            </a:pPr>
            <a:r>
              <a:rPr lang="zh-CN" altLang="en-US" sz="1800">
                <a:solidFill>
                  <a:srgbClr val="FFFF00"/>
                </a:solidFill>
                <a:sym typeface="+mn-ea"/>
              </a:rPr>
              <a:t>融合算法</a:t>
            </a:r>
            <a:endParaRPr lang="zh-CN" altLang="en-US" sz="1800">
              <a:solidFill>
                <a:srgbClr val="FFFF00"/>
              </a:solidFill>
              <a:sym typeface="+mn-ea"/>
            </a:endParaRPr>
          </a:p>
        </p:txBody>
      </p:sp>
      <p:sp>
        <p:nvSpPr>
          <p:cNvPr id="12" name="标题 14"/>
          <p:cNvSpPr>
            <a:spLocks noGrp="1"/>
          </p:cNvSpPr>
          <p:nvPr>
            <p:custDataLst>
              <p:tags r:id="rId5"/>
            </p:custDataLst>
          </p:nvPr>
        </p:nvSpPr>
        <p:spPr>
          <a:xfrm>
            <a:off x="3332480" y="2518410"/>
            <a:ext cx="2211070" cy="51498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lnSpc>
                <a:spcPct val="150000"/>
              </a:lnSpc>
            </a:pPr>
            <a:r>
              <a:rPr lang="zh-CN" altLang="en-US" sz="1800">
                <a:solidFill>
                  <a:srgbClr val="FFFF00"/>
                </a:solidFill>
                <a:sym typeface="+mn-ea"/>
              </a:rPr>
              <a:t>概率贝叶斯估计</a:t>
            </a:r>
            <a:endParaRPr lang="zh-CN" altLang="en-US" sz="1800">
              <a:solidFill>
                <a:srgbClr val="FFFF00"/>
              </a:solidFill>
              <a:sym typeface="+mn-ea"/>
            </a:endParaRPr>
          </a:p>
        </p:txBody>
      </p:sp>
      <p:sp>
        <p:nvSpPr>
          <p:cNvPr id="19" name="标题 14"/>
          <p:cNvSpPr>
            <a:spLocks noGrp="1"/>
          </p:cNvSpPr>
          <p:nvPr>
            <p:custDataLst>
              <p:tags r:id="rId6"/>
            </p:custDataLst>
          </p:nvPr>
        </p:nvSpPr>
        <p:spPr>
          <a:xfrm>
            <a:off x="8242300" y="2518410"/>
            <a:ext cx="2045970" cy="51498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lnSpc>
                <a:spcPct val="150000"/>
              </a:lnSpc>
            </a:pPr>
            <a:r>
              <a:rPr lang="zh-CN" altLang="en-US" sz="1800">
                <a:solidFill>
                  <a:srgbClr val="FFFF00"/>
                </a:solidFill>
                <a:sym typeface="+mn-ea"/>
              </a:rPr>
              <a:t>人工智能方法</a:t>
            </a:r>
            <a:endParaRPr lang="zh-CN" altLang="en-US" sz="1800">
              <a:solidFill>
                <a:srgbClr val="FFFF00"/>
              </a:solidFill>
              <a:sym typeface="+mn-ea"/>
            </a:endParaRPr>
          </a:p>
        </p:txBody>
      </p:sp>
      <p:sp>
        <p:nvSpPr>
          <p:cNvPr id="33" name="标题 14"/>
          <p:cNvSpPr>
            <a:spLocks noGrp="1"/>
          </p:cNvSpPr>
          <p:nvPr>
            <p:custDataLst>
              <p:tags r:id="rId7"/>
            </p:custDataLst>
          </p:nvPr>
        </p:nvSpPr>
        <p:spPr>
          <a:xfrm>
            <a:off x="3778250" y="3449320"/>
            <a:ext cx="2045970" cy="10769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marL="285750" indent="-285750" algn="l">
              <a:lnSpc>
                <a:spcPct val="150000"/>
              </a:lnSpc>
              <a:buFont typeface="Wingdings" panose="05000000000000000000" charset="0"/>
              <a:buChar char="n"/>
            </a:pPr>
            <a:r>
              <a:rPr lang="zh-CN" altLang="en-US" sz="1400" b="0">
                <a:solidFill>
                  <a:srgbClr val="FFFF00"/>
                </a:solidFill>
                <a:sym typeface="+mn-ea"/>
              </a:rPr>
              <a:t>加权平均</a:t>
            </a:r>
            <a:endParaRPr lang="zh-CN" altLang="en-US" sz="1400" b="0">
              <a:solidFill>
                <a:srgbClr val="FFFF00"/>
              </a:solidFill>
              <a:sym typeface="+mn-ea"/>
            </a:endParaRPr>
          </a:p>
          <a:p>
            <a:pPr marL="285750" indent="-285750" algn="l">
              <a:lnSpc>
                <a:spcPct val="150000"/>
              </a:lnSpc>
              <a:buFont typeface="Wingdings" panose="05000000000000000000" charset="0"/>
              <a:buChar char="n"/>
            </a:pPr>
            <a:r>
              <a:rPr lang="en-US" altLang="zh-CN" sz="1400" b="0">
                <a:solidFill>
                  <a:srgbClr val="FFFF00"/>
                </a:solidFill>
                <a:sym typeface="+mn-ea"/>
              </a:rPr>
              <a:t>D-S</a:t>
            </a:r>
            <a:r>
              <a:rPr lang="zh-CN" altLang="en-US" sz="1400" b="0">
                <a:solidFill>
                  <a:srgbClr val="FFFF00"/>
                </a:solidFill>
                <a:sym typeface="+mn-ea"/>
              </a:rPr>
              <a:t>证据理论</a:t>
            </a:r>
            <a:endParaRPr lang="zh-CN" altLang="en-US" sz="1400" b="0">
              <a:solidFill>
                <a:srgbClr val="FFFF00"/>
              </a:solidFill>
              <a:sym typeface="+mn-ea"/>
            </a:endParaRPr>
          </a:p>
          <a:p>
            <a:pPr marL="285750" indent="-285750" algn="l">
              <a:lnSpc>
                <a:spcPct val="150000"/>
              </a:lnSpc>
              <a:buFont typeface="Wingdings" panose="05000000000000000000" charset="0"/>
              <a:buChar char="n"/>
            </a:pPr>
            <a:r>
              <a:rPr lang="zh-CN" altLang="en-US" sz="1400" b="0">
                <a:solidFill>
                  <a:srgbClr val="FFFF00"/>
                </a:solidFill>
                <a:sym typeface="+mn-ea"/>
              </a:rPr>
              <a:t>卡尔曼滤波</a:t>
            </a:r>
            <a:endParaRPr lang="zh-CN" altLang="en-US" sz="1400" b="0">
              <a:solidFill>
                <a:srgbClr val="FFFF00"/>
              </a:solidFill>
              <a:sym typeface="+mn-ea"/>
            </a:endParaRPr>
          </a:p>
          <a:p>
            <a:pPr marL="285750" indent="-285750" algn="l">
              <a:lnSpc>
                <a:spcPct val="150000"/>
              </a:lnSpc>
              <a:buFont typeface="Wingdings" panose="05000000000000000000" charset="0"/>
              <a:buChar char="n"/>
            </a:pPr>
            <a:r>
              <a:rPr lang="en-US" altLang="zh-CN" sz="1400" b="0">
                <a:solidFill>
                  <a:srgbClr val="FFFF00"/>
                </a:solidFill>
                <a:sym typeface="+mn-ea"/>
              </a:rPr>
              <a:t>...</a:t>
            </a:r>
            <a:endParaRPr lang="en-US" altLang="zh-CN" sz="1400" b="0">
              <a:solidFill>
                <a:srgbClr val="FFFF00"/>
              </a:solidFill>
              <a:sym typeface="+mn-ea"/>
            </a:endParaRPr>
          </a:p>
        </p:txBody>
      </p:sp>
      <p:sp>
        <p:nvSpPr>
          <p:cNvPr id="34" name="标题 14"/>
          <p:cNvSpPr>
            <a:spLocks noGrp="1"/>
          </p:cNvSpPr>
          <p:nvPr>
            <p:custDataLst>
              <p:tags r:id="rId8"/>
            </p:custDataLst>
          </p:nvPr>
        </p:nvSpPr>
        <p:spPr>
          <a:xfrm>
            <a:off x="8672830" y="3134995"/>
            <a:ext cx="2045970" cy="10769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marL="285750" indent="-285750" algn="l">
              <a:lnSpc>
                <a:spcPct val="150000"/>
              </a:lnSpc>
              <a:buFont typeface="Wingdings" panose="05000000000000000000" charset="0"/>
              <a:buChar char="n"/>
            </a:pPr>
            <a:r>
              <a:rPr lang="zh-CN" altLang="en-US" sz="1400" b="0">
                <a:solidFill>
                  <a:srgbClr val="FFFF00"/>
                </a:solidFill>
                <a:sym typeface="+mn-ea"/>
              </a:rPr>
              <a:t>模糊逻辑</a:t>
            </a:r>
            <a:endParaRPr lang="zh-CN" altLang="en-US" sz="1400" b="0">
              <a:solidFill>
                <a:srgbClr val="FFFF00"/>
              </a:solidFill>
              <a:sym typeface="+mn-ea"/>
            </a:endParaRPr>
          </a:p>
          <a:p>
            <a:pPr marL="285750" indent="-285750" algn="l">
              <a:lnSpc>
                <a:spcPct val="150000"/>
              </a:lnSpc>
              <a:buFont typeface="Wingdings" panose="05000000000000000000" charset="0"/>
              <a:buChar char="n"/>
            </a:pPr>
            <a:r>
              <a:rPr lang="zh-CN" altLang="en-US" sz="1400" b="0">
                <a:solidFill>
                  <a:srgbClr val="FFFF00"/>
                </a:solidFill>
                <a:sym typeface="+mn-ea"/>
              </a:rPr>
              <a:t>人工神经网络</a:t>
            </a:r>
            <a:endParaRPr lang="zh-CN" altLang="en-US" sz="1400" b="0">
              <a:solidFill>
                <a:srgbClr val="FFFF00"/>
              </a:solidFill>
              <a:sym typeface="+mn-ea"/>
            </a:endParaRPr>
          </a:p>
          <a:p>
            <a:pPr marL="285750" indent="-285750" algn="l">
              <a:lnSpc>
                <a:spcPct val="150000"/>
              </a:lnSpc>
              <a:buFont typeface="Wingdings" panose="05000000000000000000" charset="0"/>
              <a:buChar char="n"/>
            </a:pPr>
            <a:r>
              <a:rPr lang="en-US" altLang="zh-CN" sz="1400" b="0">
                <a:solidFill>
                  <a:srgbClr val="FFFF00"/>
                </a:solidFill>
                <a:sym typeface="+mn-ea"/>
              </a:rPr>
              <a:t>...</a:t>
            </a:r>
            <a:endParaRPr lang="en-US" altLang="zh-CN" sz="1400" b="0">
              <a:solidFill>
                <a:srgbClr val="FFFF00"/>
              </a:solidFill>
              <a:sym typeface="+mn-ea"/>
            </a:endParaRPr>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linds(horizontal)">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blinds(horizontal)">
                                      <p:cBhvr>
                                        <p:cTn id="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12" grpId="0"/>
      <p:bldP spid="19" grpId="0"/>
      <p:bldP spid="33" grpId="0"/>
      <p:bldP spid="3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姿态融合</a:t>
            </a:r>
            <a:endParaRPr lang="zh-CN" altLang="en-US" sz="1400" b="0">
              <a:solidFill>
                <a:srgbClr val="FFFF00"/>
              </a:solidFill>
              <a:latin typeface="+mn-ea"/>
            </a:endParaRPr>
          </a:p>
        </p:txBody>
      </p:sp>
      <p:sp>
        <p:nvSpPr>
          <p:cNvPr id="9" name="右箭头 8"/>
          <p:cNvSpPr/>
          <p:nvPr/>
        </p:nvSpPr>
        <p:spPr>
          <a:xfrm>
            <a:off x="1845310" y="340042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descr="图片12"/>
          <p:cNvPicPr>
            <a:picLocks noChangeAspect="1"/>
          </p:cNvPicPr>
          <p:nvPr/>
        </p:nvPicPr>
        <p:blipFill>
          <a:blip r:embed="rId4"/>
          <a:stretch>
            <a:fillRect/>
          </a:stretch>
        </p:blipFill>
        <p:spPr>
          <a:xfrm>
            <a:off x="2686050" y="1985645"/>
            <a:ext cx="7102475" cy="2881630"/>
          </a:xfrm>
          <a:prstGeom prst="rect">
            <a:avLst/>
          </a:prstGeom>
        </p:spPr>
      </p:pic>
      <p:sp>
        <p:nvSpPr>
          <p:cNvPr id="7" name="文本框 6"/>
          <p:cNvSpPr txBox="1"/>
          <p:nvPr/>
        </p:nvSpPr>
        <p:spPr>
          <a:xfrm>
            <a:off x="5105400" y="5075555"/>
            <a:ext cx="2355215" cy="306705"/>
          </a:xfrm>
          <a:prstGeom prst="rect">
            <a:avLst/>
          </a:prstGeom>
          <a:noFill/>
          <a:ln w="9525">
            <a:noFill/>
          </a:ln>
        </p:spPr>
        <p:txBody>
          <a:bodyPr wrap="square">
            <a:spAutoFit/>
          </a:bodyPr>
          <a:p>
            <a:pPr indent="127000"/>
            <a:r>
              <a:rPr lang="zh-CN" altLang="en-US" sz="1400">
                <a:solidFill>
                  <a:schemeClr val="bg1"/>
                </a:solidFill>
                <a:latin typeface="+mn-ea"/>
              </a:rPr>
              <a:t>典型的导航系统框图</a:t>
            </a:r>
            <a:endParaRPr lang="zh-CN" altLang="en-US" sz="1400">
              <a:solidFill>
                <a:schemeClr val="bg1"/>
              </a:solidFill>
              <a:latin typeface="+mn-ea"/>
            </a:endParaRPr>
          </a:p>
        </p:txBody>
      </p:sp>
      <p:sp>
        <p:nvSpPr>
          <p:cNvPr id="5" name="圆角矩形 4"/>
          <p:cNvSpPr/>
          <p:nvPr/>
        </p:nvSpPr>
        <p:spPr>
          <a:xfrm>
            <a:off x="2580005" y="1778000"/>
            <a:ext cx="1498600" cy="165100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8396605" y="2210435"/>
            <a:ext cx="1498600" cy="92710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标题 14"/>
          <p:cNvSpPr>
            <a:spLocks noGrp="1"/>
          </p:cNvSpPr>
          <p:nvPr>
            <p:custDataLst>
              <p:tags r:id="rId5"/>
            </p:custDataLst>
          </p:nvPr>
        </p:nvSpPr>
        <p:spPr>
          <a:xfrm>
            <a:off x="10276840" y="1778000"/>
            <a:ext cx="1640840" cy="51498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lnSpc>
                <a:spcPct val="150000"/>
              </a:lnSpc>
            </a:pPr>
            <a:r>
              <a:rPr lang="zh-CN" altLang="en-US" sz="1800">
                <a:solidFill>
                  <a:srgbClr val="FFFF00"/>
                </a:solidFill>
                <a:sym typeface="+mn-ea"/>
              </a:rPr>
              <a:t>卡尔曼滤波</a:t>
            </a:r>
            <a:endParaRPr lang="zh-CN" altLang="en-US" sz="1800">
              <a:solidFill>
                <a:srgbClr val="FFFF00"/>
              </a:solidFill>
              <a:sym typeface="+mn-ea"/>
            </a:endParaRPr>
          </a:p>
        </p:txBody>
      </p:sp>
      <p:sp>
        <p:nvSpPr>
          <p:cNvPr id="16" name="标题 14"/>
          <p:cNvSpPr>
            <a:spLocks noGrp="1"/>
          </p:cNvSpPr>
          <p:nvPr>
            <p:custDataLst>
              <p:tags r:id="rId6"/>
            </p:custDataLst>
          </p:nvPr>
        </p:nvSpPr>
        <p:spPr>
          <a:xfrm>
            <a:off x="10333990" y="3137535"/>
            <a:ext cx="1640840" cy="51498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lnSpc>
                <a:spcPct val="150000"/>
              </a:lnSpc>
            </a:pPr>
            <a:r>
              <a:rPr lang="zh-CN" altLang="en-US" sz="1800">
                <a:solidFill>
                  <a:srgbClr val="FFFF00"/>
                </a:solidFill>
                <a:sym typeface="+mn-ea"/>
              </a:rPr>
              <a:t>互补滤波</a:t>
            </a:r>
            <a:endParaRPr lang="zh-CN" altLang="en-US" sz="1800">
              <a:solidFill>
                <a:srgbClr val="FFFF00"/>
              </a:solidFill>
              <a:sym typeface="+mn-ea"/>
            </a:endParaRPr>
          </a:p>
        </p:txBody>
      </p:sp>
      <p:sp>
        <p:nvSpPr>
          <p:cNvPr id="17" name="左大括号 16"/>
          <p:cNvSpPr/>
          <p:nvPr/>
        </p:nvSpPr>
        <p:spPr>
          <a:xfrm>
            <a:off x="9957435" y="1929765"/>
            <a:ext cx="314325" cy="17227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0" grpId="0" bldLvl="0" animBg="1"/>
      <p:bldP spid="17" grpId="0" animBg="1"/>
      <p:bldP spid="14"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姿态融合</a:t>
            </a:r>
            <a:endParaRPr lang="zh-CN" altLang="en-US" sz="1400" b="0">
              <a:solidFill>
                <a:srgbClr val="FFFF00"/>
              </a:solidFill>
              <a:latin typeface="+mn-ea"/>
            </a:endParaRPr>
          </a:p>
        </p:txBody>
      </p:sp>
      <p:sp>
        <p:nvSpPr>
          <p:cNvPr id="9" name="右箭头 8"/>
          <p:cNvSpPr/>
          <p:nvPr/>
        </p:nvSpPr>
        <p:spPr>
          <a:xfrm>
            <a:off x="1845310" y="340042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5882005" y="1094105"/>
            <a:ext cx="1435735"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卡尔曼滤波</a:t>
            </a:r>
            <a:endParaRPr lang="zh-CN" altLang="en-US" b="0">
              <a:solidFill>
                <a:srgbClr val="FFFF00"/>
              </a:solidFill>
              <a:latin typeface="+mn-ea"/>
            </a:endParaRPr>
          </a:p>
        </p:txBody>
      </p:sp>
      <p:sp>
        <p:nvSpPr>
          <p:cNvPr id="20" name="文本框 19"/>
          <p:cNvSpPr txBox="1"/>
          <p:nvPr/>
        </p:nvSpPr>
        <p:spPr>
          <a:xfrm>
            <a:off x="2480945" y="2199640"/>
            <a:ext cx="4608195" cy="230695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b="0">
                <a:solidFill>
                  <a:schemeClr val="bg1"/>
                </a:solidFill>
                <a:latin typeface="+mn-ea"/>
              </a:rPr>
              <a:t>经典滤波器：高通、低通、带通</a:t>
            </a:r>
            <a:endParaRPr lang="zh-CN" altLang="en-US" b="0">
              <a:solidFill>
                <a:schemeClr val="bg1"/>
              </a:solidFill>
              <a:latin typeface="+mn-ea"/>
            </a:endParaRPr>
          </a:p>
          <a:p>
            <a:pPr indent="0">
              <a:lnSpc>
                <a:spcPct val="200000"/>
              </a:lnSpc>
              <a:buFont typeface="Wingdings" panose="05000000000000000000" charset="0"/>
              <a:buNone/>
            </a:pPr>
            <a:r>
              <a:rPr lang="zh-CN" altLang="en-US" b="0">
                <a:solidFill>
                  <a:srgbClr val="FF0000"/>
                </a:solidFill>
                <a:latin typeface="+mn-ea"/>
              </a:rPr>
              <a:t>（过滤特定频段的噪声）</a:t>
            </a:r>
            <a:endParaRPr lang="zh-CN" altLang="en-US" b="0">
              <a:solidFill>
                <a:srgbClr val="FF0000"/>
              </a:solidFill>
              <a:latin typeface="+mn-ea"/>
            </a:endParaRPr>
          </a:p>
          <a:p>
            <a:pPr marL="285750" indent="-285750">
              <a:lnSpc>
                <a:spcPct val="200000"/>
              </a:lnSpc>
              <a:buFont typeface="Wingdings" panose="05000000000000000000" charset="0"/>
              <a:buChar char="n"/>
            </a:pPr>
            <a:r>
              <a:rPr lang="zh-CN" altLang="en-US" b="0">
                <a:solidFill>
                  <a:schemeClr val="bg1"/>
                </a:solidFill>
                <a:latin typeface="+mn-ea"/>
              </a:rPr>
              <a:t>现代滤波器：统计学方法</a:t>
            </a:r>
            <a:endParaRPr lang="zh-CN" altLang="en-US" b="0">
              <a:solidFill>
                <a:schemeClr val="bg1"/>
              </a:solidFill>
              <a:latin typeface="+mn-ea"/>
            </a:endParaRPr>
          </a:p>
          <a:p>
            <a:pPr indent="0">
              <a:lnSpc>
                <a:spcPct val="200000"/>
              </a:lnSpc>
              <a:buFont typeface="Wingdings" panose="05000000000000000000" charset="0"/>
              <a:buNone/>
            </a:pPr>
            <a:r>
              <a:rPr lang="zh-CN" altLang="en-US" b="0">
                <a:solidFill>
                  <a:srgbClr val="FF0000"/>
                </a:solidFill>
                <a:latin typeface="+mn-ea"/>
              </a:rPr>
              <a:t>（过滤白噪声）</a:t>
            </a:r>
            <a:endParaRPr lang="zh-CN" altLang="en-US" b="0">
              <a:solidFill>
                <a:srgbClr val="FF0000"/>
              </a:solidFill>
              <a:latin typeface="+mn-ea"/>
            </a:endParaRPr>
          </a:p>
        </p:txBody>
      </p:sp>
      <p:pic>
        <p:nvPicPr>
          <p:cNvPr id="36" name="图片 35"/>
          <p:cNvPicPr>
            <a:picLocks noChangeAspect="1"/>
          </p:cNvPicPr>
          <p:nvPr/>
        </p:nvPicPr>
        <p:blipFill>
          <a:blip r:embed="rId4"/>
          <a:stretch>
            <a:fillRect/>
          </a:stretch>
        </p:blipFill>
        <p:spPr>
          <a:xfrm>
            <a:off x="6284595" y="1955800"/>
            <a:ext cx="2484755" cy="1863725"/>
          </a:xfrm>
          <a:prstGeom prst="rect">
            <a:avLst/>
          </a:prstGeom>
        </p:spPr>
      </p:pic>
      <p:pic>
        <p:nvPicPr>
          <p:cNvPr id="37" name="图片 36"/>
          <p:cNvPicPr>
            <a:picLocks noChangeAspect="1"/>
          </p:cNvPicPr>
          <p:nvPr/>
        </p:nvPicPr>
        <p:blipFill>
          <a:blip r:embed="rId5"/>
          <a:stretch>
            <a:fillRect/>
          </a:stretch>
        </p:blipFill>
        <p:spPr>
          <a:xfrm>
            <a:off x="9648190" y="1984375"/>
            <a:ext cx="2469515" cy="1835785"/>
          </a:xfrm>
          <a:prstGeom prst="rect">
            <a:avLst/>
          </a:prstGeom>
        </p:spPr>
      </p:pic>
      <p:sp>
        <p:nvSpPr>
          <p:cNvPr id="38" name="右箭头 37"/>
          <p:cNvSpPr/>
          <p:nvPr/>
        </p:nvSpPr>
        <p:spPr>
          <a:xfrm>
            <a:off x="8895080" y="277431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9" name="图片 38"/>
          <p:cNvPicPr>
            <a:picLocks noChangeAspect="1"/>
          </p:cNvPicPr>
          <p:nvPr/>
        </p:nvPicPr>
        <p:blipFill>
          <a:blip r:embed="rId6"/>
          <a:stretch>
            <a:fillRect/>
          </a:stretch>
        </p:blipFill>
        <p:spPr>
          <a:xfrm>
            <a:off x="5864225" y="4116070"/>
            <a:ext cx="2905125" cy="2159635"/>
          </a:xfrm>
          <a:prstGeom prst="rect">
            <a:avLst/>
          </a:prstGeom>
        </p:spPr>
      </p:pic>
      <p:pic>
        <p:nvPicPr>
          <p:cNvPr id="42" name="图片 41"/>
          <p:cNvPicPr>
            <a:picLocks noChangeAspect="1"/>
          </p:cNvPicPr>
          <p:nvPr/>
        </p:nvPicPr>
        <p:blipFill>
          <a:blip r:embed="rId7"/>
          <a:stretch>
            <a:fillRect/>
          </a:stretch>
        </p:blipFill>
        <p:spPr>
          <a:xfrm>
            <a:off x="9103360" y="4239895"/>
            <a:ext cx="2994660" cy="1911985"/>
          </a:xfrm>
          <a:prstGeom prst="rect">
            <a:avLst/>
          </a:prstGeom>
        </p:spPr>
      </p:pic>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linds(horizontal)">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blinds(horizontal)">
                                      <p:cBhvr>
                                        <p:cTn id="22" dur="500"/>
                                        <p:tgtEl>
                                          <p:spTgt spid="38"/>
                                        </p:tgtEl>
                                      </p:cBhvr>
                                    </p:animEffect>
                                  </p:childTnLst>
                                </p:cTn>
                              </p:par>
                              <p:par>
                                <p:cTn id="23" presetID="3" presetClass="entr" presetSubtype="1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blinds(horizontal)">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blinds(horizontal)">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blinds(horizontal)">
                                      <p:cBhvr>
                                        <p:cTn id="3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P spid="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姿态融合</a:t>
            </a:r>
            <a:endParaRPr lang="zh-CN" altLang="en-US" sz="1400" b="0">
              <a:solidFill>
                <a:srgbClr val="FFFF00"/>
              </a:solidFill>
              <a:latin typeface="+mn-ea"/>
            </a:endParaRPr>
          </a:p>
        </p:txBody>
      </p:sp>
      <p:sp>
        <p:nvSpPr>
          <p:cNvPr id="9" name="右箭头 8"/>
          <p:cNvSpPr/>
          <p:nvPr/>
        </p:nvSpPr>
        <p:spPr>
          <a:xfrm>
            <a:off x="1845310" y="340042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3526790" y="1763395"/>
            <a:ext cx="6760845" cy="829945"/>
          </a:xfrm>
          <a:prstGeom prst="rect">
            <a:avLst/>
          </a:prstGeom>
          <a:noFill/>
        </p:spPr>
        <p:txBody>
          <a:bodyPr wrap="square" rtlCol="0">
            <a:spAutoFit/>
          </a:bodyPr>
          <a:p>
            <a:pPr>
              <a:lnSpc>
                <a:spcPct val="150000"/>
              </a:lnSpc>
            </a:pPr>
            <a:r>
              <a:rPr lang="zh-CN" altLang="en-US" sz="1600">
                <a:solidFill>
                  <a:schemeClr val="bg1"/>
                </a:solidFill>
              </a:rPr>
              <a:t>举个用统计学方法对温度测量值估计的例子，用两个精度不同的温度计测量体温，并且假设两个测量误差都是服从零均值的正态分布。</a:t>
            </a:r>
            <a:endParaRPr lang="zh-CN" altLang="en-US" sz="1600">
              <a:solidFill>
                <a:schemeClr val="bg1"/>
              </a:solidFill>
            </a:endParaRPr>
          </a:p>
        </p:txBody>
      </p:sp>
      <p:pic>
        <p:nvPicPr>
          <p:cNvPr id="34" name="图片 33"/>
          <p:cNvPicPr>
            <a:picLocks noChangeAspect="1"/>
          </p:cNvPicPr>
          <p:nvPr/>
        </p:nvPicPr>
        <p:blipFill>
          <a:blip r:embed="rId4"/>
          <a:stretch>
            <a:fillRect/>
          </a:stretch>
        </p:blipFill>
        <p:spPr>
          <a:xfrm>
            <a:off x="7362825" y="2805430"/>
            <a:ext cx="3805555" cy="2177415"/>
          </a:xfrm>
          <a:prstGeom prst="rect">
            <a:avLst/>
          </a:prstGeom>
        </p:spPr>
      </p:pic>
      <p:pic>
        <p:nvPicPr>
          <p:cNvPr id="35" name="图片 34"/>
          <p:cNvPicPr>
            <a:picLocks noChangeAspect="1"/>
          </p:cNvPicPr>
          <p:nvPr/>
        </p:nvPicPr>
        <p:blipFill>
          <a:blip r:embed="rId5"/>
          <a:stretch>
            <a:fillRect/>
          </a:stretch>
        </p:blipFill>
        <p:spPr>
          <a:xfrm>
            <a:off x="2784475" y="2853055"/>
            <a:ext cx="4157980" cy="2129790"/>
          </a:xfrm>
          <a:prstGeom prst="rect">
            <a:avLst/>
          </a:prstGeom>
        </p:spPr>
      </p:pic>
      <p:sp>
        <p:nvSpPr>
          <p:cNvPr id="5" name="文本框 4"/>
          <p:cNvSpPr txBox="1"/>
          <p:nvPr/>
        </p:nvSpPr>
        <p:spPr>
          <a:xfrm>
            <a:off x="5882005" y="1094105"/>
            <a:ext cx="1435735"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卡尔曼滤波</a:t>
            </a:r>
            <a:endParaRPr lang="zh-CN" altLang="en-US" b="0">
              <a:solidFill>
                <a:srgbClr val="FFFF00"/>
              </a:solidFill>
              <a:latin typeface="+mn-ea"/>
            </a:endParaRPr>
          </a:p>
        </p:txBody>
      </p:sp>
      <p:sp>
        <p:nvSpPr>
          <p:cNvPr id="6" name="文本框 5"/>
          <p:cNvSpPr txBox="1"/>
          <p:nvPr/>
        </p:nvSpPr>
        <p:spPr>
          <a:xfrm>
            <a:off x="3964305" y="5158105"/>
            <a:ext cx="2120900"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温度测量值：</a:t>
            </a:r>
            <a:r>
              <a:rPr lang="en-US" altLang="zh-CN" b="0">
                <a:solidFill>
                  <a:srgbClr val="FFFF00"/>
                </a:solidFill>
                <a:latin typeface="+mn-ea"/>
              </a:rPr>
              <a:t>T</a:t>
            </a:r>
            <a:r>
              <a:rPr lang="en-US" altLang="zh-CN" b="0" baseline="-25000">
                <a:solidFill>
                  <a:srgbClr val="FFFF00"/>
                </a:solidFill>
                <a:latin typeface="+mn-ea"/>
              </a:rPr>
              <a:t>1</a:t>
            </a:r>
            <a:endParaRPr lang="en-US" altLang="zh-CN" b="0" baseline="-25000">
              <a:solidFill>
                <a:srgbClr val="FFFF00"/>
              </a:solidFill>
              <a:latin typeface="+mn-ea"/>
            </a:endParaRPr>
          </a:p>
        </p:txBody>
      </p:sp>
      <p:sp>
        <p:nvSpPr>
          <p:cNvPr id="7" name="文本框 6"/>
          <p:cNvSpPr txBox="1"/>
          <p:nvPr/>
        </p:nvSpPr>
        <p:spPr>
          <a:xfrm>
            <a:off x="8547100" y="5158105"/>
            <a:ext cx="1955800"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温度测量值：</a:t>
            </a:r>
            <a:r>
              <a:rPr lang="en-US" altLang="zh-CN" b="0">
                <a:solidFill>
                  <a:srgbClr val="FFFF00"/>
                </a:solidFill>
                <a:latin typeface="+mn-ea"/>
              </a:rPr>
              <a:t>T</a:t>
            </a:r>
            <a:r>
              <a:rPr lang="en-US" altLang="zh-CN" b="0" baseline="-25000">
                <a:solidFill>
                  <a:srgbClr val="FFFF00"/>
                </a:solidFill>
                <a:latin typeface="+mn-ea"/>
              </a:rPr>
              <a:t>2</a:t>
            </a:r>
            <a:endParaRPr lang="en-US" altLang="zh-CN" b="0" baseline="-25000">
              <a:solidFill>
                <a:srgbClr val="FFFF00"/>
              </a:solidFill>
              <a:latin typeface="+mn-ea"/>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linds(horizont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linds(horizontal)">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姿态融合</a:t>
            </a:r>
            <a:endParaRPr lang="zh-CN" altLang="en-US" sz="1400" b="0">
              <a:solidFill>
                <a:srgbClr val="FFFF00"/>
              </a:solidFill>
              <a:latin typeface="+mn-ea"/>
            </a:endParaRPr>
          </a:p>
        </p:txBody>
      </p:sp>
      <p:sp>
        <p:nvSpPr>
          <p:cNvPr id="9" name="右箭头 8"/>
          <p:cNvSpPr/>
          <p:nvPr/>
        </p:nvSpPr>
        <p:spPr>
          <a:xfrm>
            <a:off x="1845310" y="340042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12" name="对象 -2147482482"/>
          <p:cNvGraphicFramePr>
            <a:graphicFrameLocks noChangeAspect="1"/>
          </p:cNvGraphicFramePr>
          <p:nvPr/>
        </p:nvGraphicFramePr>
        <p:xfrm>
          <a:off x="526415" y="4124325"/>
          <a:ext cx="4148455" cy="1791970"/>
        </p:xfrm>
        <a:graphic>
          <a:graphicData uri="http://schemas.openxmlformats.org/presentationml/2006/ole">
            <mc:AlternateContent xmlns:mc="http://schemas.openxmlformats.org/markup-compatibility/2006">
              <mc:Choice xmlns:v="urn:schemas-microsoft-com:vml" Requires="v">
                <p:oleObj spid="_x0000_s3076" name="" r:id="rId4" imgW="2171700" imgH="939800" progId="Equation.KSEE3">
                  <p:embed/>
                </p:oleObj>
              </mc:Choice>
              <mc:Fallback>
                <p:oleObj name="" r:id="rId4" imgW="2171700" imgH="939800" progId="Equation.KSEE3">
                  <p:embed/>
                  <p:pic>
                    <p:nvPicPr>
                      <p:cNvPr id="0" name="图片 3075"/>
                      <p:cNvPicPr/>
                      <p:nvPr/>
                    </p:nvPicPr>
                    <p:blipFill>
                      <a:blip r:embed="rId5"/>
                      <a:stretch>
                        <a:fillRect/>
                      </a:stretch>
                    </p:blipFill>
                    <p:spPr>
                      <a:xfrm>
                        <a:off x="526415" y="4124325"/>
                        <a:ext cx="4148455" cy="1791970"/>
                      </a:xfrm>
                      <a:prstGeom prst="rect">
                        <a:avLst/>
                      </a:prstGeom>
                      <a:solidFill>
                        <a:schemeClr val="bg1"/>
                      </a:solidFill>
                      <a:ln w="38100">
                        <a:noFill/>
                        <a:miter/>
                      </a:ln>
                    </p:spPr>
                  </p:pic>
                </p:oleObj>
              </mc:Fallback>
            </mc:AlternateContent>
          </a:graphicData>
        </a:graphic>
      </p:graphicFrame>
      <p:graphicFrame>
        <p:nvGraphicFramePr>
          <p:cNvPr id="18" name="对象 -2147482479"/>
          <p:cNvGraphicFramePr>
            <a:graphicFrameLocks noChangeAspect="1"/>
          </p:cNvGraphicFramePr>
          <p:nvPr/>
        </p:nvGraphicFramePr>
        <p:xfrm>
          <a:off x="5628005" y="2525395"/>
          <a:ext cx="1316355" cy="633730"/>
        </p:xfrm>
        <a:graphic>
          <a:graphicData uri="http://schemas.openxmlformats.org/presentationml/2006/ole">
            <mc:AlternateContent xmlns:mc="http://schemas.openxmlformats.org/markup-compatibility/2006">
              <mc:Choice xmlns:v="urn:schemas-microsoft-com:vml" Requires="v">
                <p:oleObj spid="_x0000_s19" name="" r:id="rId6" imgW="825500" imgH="393700" progId="Equation.KSEE3">
                  <p:embed/>
                </p:oleObj>
              </mc:Choice>
              <mc:Fallback>
                <p:oleObj name="" r:id="rId6" imgW="825500" imgH="393700" progId="Equation.KSEE3">
                  <p:embed/>
                  <p:pic>
                    <p:nvPicPr>
                      <p:cNvPr id="0" name="图片 10"/>
                      <p:cNvPicPr/>
                      <p:nvPr/>
                    </p:nvPicPr>
                    <p:blipFill>
                      <a:blip r:embed="rId7"/>
                      <a:stretch>
                        <a:fillRect/>
                      </a:stretch>
                    </p:blipFill>
                    <p:spPr>
                      <a:xfrm>
                        <a:off x="5628005" y="2525395"/>
                        <a:ext cx="1316355" cy="633730"/>
                      </a:xfrm>
                      <a:prstGeom prst="rect">
                        <a:avLst/>
                      </a:prstGeom>
                      <a:solidFill>
                        <a:schemeClr val="bg1"/>
                      </a:solidFill>
                      <a:ln w="38100">
                        <a:noFill/>
                        <a:miter/>
                      </a:ln>
                    </p:spPr>
                  </p:pic>
                </p:oleObj>
              </mc:Fallback>
            </mc:AlternateContent>
          </a:graphicData>
        </a:graphic>
      </p:graphicFrame>
      <p:graphicFrame>
        <p:nvGraphicFramePr>
          <p:cNvPr id="21" name="对象 -2147482474"/>
          <p:cNvGraphicFramePr>
            <a:graphicFrameLocks noChangeAspect="1"/>
          </p:cNvGraphicFramePr>
          <p:nvPr/>
        </p:nvGraphicFramePr>
        <p:xfrm>
          <a:off x="8674100" y="2464435"/>
          <a:ext cx="2712720" cy="488315"/>
        </p:xfrm>
        <a:graphic>
          <a:graphicData uri="http://schemas.openxmlformats.org/presentationml/2006/ole">
            <mc:AlternateContent xmlns:mc="http://schemas.openxmlformats.org/markup-compatibility/2006">
              <mc:Choice xmlns:v="urn:schemas-microsoft-com:vml" Requires="v">
                <p:oleObj spid="_x0000_s22" name="" r:id="rId8" imgW="1397000" imgH="254000" progId="Equation.KSEE3">
                  <p:embed/>
                </p:oleObj>
              </mc:Choice>
              <mc:Fallback>
                <p:oleObj name="" r:id="rId8" imgW="1397000" imgH="254000" progId="Equation.KSEE3">
                  <p:embed/>
                  <p:pic>
                    <p:nvPicPr>
                      <p:cNvPr id="0" name="图片 11"/>
                      <p:cNvPicPr/>
                      <p:nvPr/>
                    </p:nvPicPr>
                    <p:blipFill>
                      <a:blip r:embed="rId9"/>
                      <a:stretch>
                        <a:fillRect/>
                      </a:stretch>
                    </p:blipFill>
                    <p:spPr>
                      <a:xfrm>
                        <a:off x="8674100" y="2464435"/>
                        <a:ext cx="2712720" cy="488315"/>
                      </a:xfrm>
                      <a:prstGeom prst="rect">
                        <a:avLst/>
                      </a:prstGeom>
                      <a:solidFill>
                        <a:schemeClr val="bg1"/>
                      </a:solidFill>
                      <a:ln w="38100">
                        <a:noFill/>
                        <a:miter/>
                      </a:ln>
                    </p:spPr>
                  </p:pic>
                </p:oleObj>
              </mc:Fallback>
            </mc:AlternateContent>
          </a:graphicData>
        </a:graphic>
      </p:graphicFrame>
      <p:sp>
        <p:nvSpPr>
          <p:cNvPr id="23" name="文本框 22"/>
          <p:cNvSpPr txBox="1"/>
          <p:nvPr/>
        </p:nvSpPr>
        <p:spPr>
          <a:xfrm>
            <a:off x="6022975" y="1917700"/>
            <a:ext cx="4140200" cy="368300"/>
          </a:xfrm>
          <a:prstGeom prst="rect">
            <a:avLst/>
          </a:prstGeom>
          <a:noFill/>
          <a:ln w="9525">
            <a:noFill/>
          </a:ln>
        </p:spPr>
        <p:txBody>
          <a:bodyPr wrap="square">
            <a:spAutoFit/>
          </a:bodyPr>
          <a:p>
            <a:pPr indent="127000"/>
            <a:r>
              <a:rPr lang="zh-CN" altLang="en-US">
                <a:solidFill>
                  <a:schemeClr val="bg1"/>
                </a:solidFill>
                <a:latin typeface="+mn-ea"/>
              </a:rPr>
              <a:t>平均</a:t>
            </a:r>
            <a:r>
              <a:rPr lang="en-US" altLang="zh-CN">
                <a:solidFill>
                  <a:schemeClr val="bg1"/>
                </a:solidFill>
                <a:latin typeface="+mn-ea"/>
              </a:rPr>
              <a:t>             VS         </a:t>
            </a:r>
            <a:r>
              <a:rPr lang="zh-CN" altLang="en-US">
                <a:solidFill>
                  <a:schemeClr val="bg1"/>
                </a:solidFill>
                <a:latin typeface="+mn-ea"/>
              </a:rPr>
              <a:t>加权平均</a:t>
            </a:r>
            <a:endParaRPr lang="zh-CN" altLang="en-US">
              <a:solidFill>
                <a:schemeClr val="bg1"/>
              </a:solidFill>
              <a:latin typeface="+mn-ea"/>
            </a:endParaRPr>
          </a:p>
        </p:txBody>
      </p:sp>
      <p:graphicFrame>
        <p:nvGraphicFramePr>
          <p:cNvPr id="24" name="对象 -2147482473"/>
          <p:cNvGraphicFramePr>
            <a:graphicFrameLocks noChangeAspect="1"/>
          </p:cNvGraphicFramePr>
          <p:nvPr/>
        </p:nvGraphicFramePr>
        <p:xfrm>
          <a:off x="3706495" y="3282950"/>
          <a:ext cx="4078605" cy="601345"/>
        </p:xfrm>
        <a:graphic>
          <a:graphicData uri="http://schemas.openxmlformats.org/presentationml/2006/ole">
            <mc:AlternateContent xmlns:mc="http://schemas.openxmlformats.org/markup-compatibility/2006">
              <mc:Choice xmlns:v="urn:schemas-microsoft-com:vml" Requires="v">
                <p:oleObj spid="_x0000_s25" name="" r:id="rId10" imgW="2844800" imgH="419100" progId="Equation.KSEE3">
                  <p:embed/>
                </p:oleObj>
              </mc:Choice>
              <mc:Fallback>
                <p:oleObj name="" r:id="rId10" imgW="2844800" imgH="419100" progId="Equation.KSEE3">
                  <p:embed/>
                  <p:pic>
                    <p:nvPicPr>
                      <p:cNvPr id="0" name="图片 16"/>
                      <p:cNvPicPr/>
                      <p:nvPr/>
                    </p:nvPicPr>
                    <p:blipFill>
                      <a:blip r:embed="rId11"/>
                      <a:stretch>
                        <a:fillRect/>
                      </a:stretch>
                    </p:blipFill>
                    <p:spPr>
                      <a:xfrm>
                        <a:off x="3706495" y="3282950"/>
                        <a:ext cx="4078605" cy="601345"/>
                      </a:xfrm>
                      <a:prstGeom prst="rect">
                        <a:avLst/>
                      </a:prstGeom>
                      <a:solidFill>
                        <a:schemeClr val="bg1"/>
                      </a:solidFill>
                      <a:ln w="38100">
                        <a:noFill/>
                        <a:miter/>
                      </a:ln>
                    </p:spPr>
                  </p:pic>
                </p:oleObj>
              </mc:Fallback>
            </mc:AlternateContent>
          </a:graphicData>
        </a:graphic>
      </p:graphicFrame>
      <p:graphicFrame>
        <p:nvGraphicFramePr>
          <p:cNvPr id="26" name="对象 -2147482472"/>
          <p:cNvGraphicFramePr>
            <a:graphicFrameLocks noChangeAspect="1"/>
          </p:cNvGraphicFramePr>
          <p:nvPr/>
        </p:nvGraphicFramePr>
        <p:xfrm>
          <a:off x="8707120" y="3159125"/>
          <a:ext cx="2174875" cy="1357630"/>
        </p:xfrm>
        <a:graphic>
          <a:graphicData uri="http://schemas.openxmlformats.org/presentationml/2006/ole">
            <mc:AlternateContent xmlns:mc="http://schemas.openxmlformats.org/markup-compatibility/2006">
              <mc:Choice xmlns:v="urn:schemas-microsoft-com:vml" Requires="v">
                <p:oleObj spid="_x0000_s27" name="" r:id="rId12" imgW="1548765" imgH="965200" progId="Equation.KSEE3">
                  <p:embed/>
                </p:oleObj>
              </mc:Choice>
              <mc:Fallback>
                <p:oleObj name="" r:id="rId12" imgW="1548765" imgH="965200" progId="Equation.KSEE3">
                  <p:embed/>
                  <p:pic>
                    <p:nvPicPr>
                      <p:cNvPr id="0" name="图片 17"/>
                      <p:cNvPicPr/>
                      <p:nvPr/>
                    </p:nvPicPr>
                    <p:blipFill>
                      <a:blip r:embed="rId13"/>
                      <a:stretch>
                        <a:fillRect/>
                      </a:stretch>
                    </p:blipFill>
                    <p:spPr>
                      <a:xfrm>
                        <a:off x="8707120" y="3159125"/>
                        <a:ext cx="2174875" cy="1357630"/>
                      </a:xfrm>
                      <a:prstGeom prst="rect">
                        <a:avLst/>
                      </a:prstGeom>
                      <a:solidFill>
                        <a:schemeClr val="bg1"/>
                      </a:solidFill>
                      <a:ln w="38100">
                        <a:noFill/>
                        <a:miter/>
                      </a:ln>
                    </p:spPr>
                  </p:pic>
                </p:oleObj>
              </mc:Fallback>
            </mc:AlternateContent>
          </a:graphicData>
        </a:graphic>
      </p:graphicFrame>
      <p:graphicFrame>
        <p:nvGraphicFramePr>
          <p:cNvPr id="29" name="对象 -2147482469"/>
          <p:cNvGraphicFramePr>
            <a:graphicFrameLocks noChangeAspect="1"/>
          </p:cNvGraphicFramePr>
          <p:nvPr/>
        </p:nvGraphicFramePr>
        <p:xfrm>
          <a:off x="8714740" y="4669790"/>
          <a:ext cx="2167255" cy="1504950"/>
        </p:xfrm>
        <a:graphic>
          <a:graphicData uri="http://schemas.openxmlformats.org/presentationml/2006/ole">
            <mc:AlternateContent xmlns:mc="http://schemas.openxmlformats.org/markup-compatibility/2006">
              <mc:Choice xmlns:v="urn:schemas-microsoft-com:vml" Requires="v">
                <p:oleObj spid="_x0000_s30" name="" r:id="rId14" imgW="1612900" imgH="1117600" progId="Equation.KSEE3">
                  <p:embed/>
                </p:oleObj>
              </mc:Choice>
              <mc:Fallback>
                <p:oleObj name="" r:id="rId14" imgW="1612900" imgH="1117600" progId="Equation.KSEE3">
                  <p:embed/>
                  <p:pic>
                    <p:nvPicPr>
                      <p:cNvPr id="0" name="图片 18"/>
                      <p:cNvPicPr/>
                      <p:nvPr/>
                    </p:nvPicPr>
                    <p:blipFill>
                      <a:blip r:embed="rId15"/>
                      <a:stretch>
                        <a:fillRect/>
                      </a:stretch>
                    </p:blipFill>
                    <p:spPr>
                      <a:xfrm>
                        <a:off x="8714740" y="4669790"/>
                        <a:ext cx="2167255" cy="1504950"/>
                      </a:xfrm>
                      <a:prstGeom prst="rect">
                        <a:avLst/>
                      </a:prstGeom>
                      <a:solidFill>
                        <a:schemeClr val="bg1"/>
                      </a:solidFill>
                      <a:ln w="38100">
                        <a:noFill/>
                        <a:miter/>
                      </a:ln>
                    </p:spPr>
                  </p:pic>
                </p:oleObj>
              </mc:Fallback>
            </mc:AlternateContent>
          </a:graphicData>
        </a:graphic>
      </p:graphicFrame>
      <p:graphicFrame>
        <p:nvGraphicFramePr>
          <p:cNvPr id="31" name="对象 -2147482468"/>
          <p:cNvGraphicFramePr>
            <a:graphicFrameLocks noChangeAspect="1"/>
          </p:cNvGraphicFramePr>
          <p:nvPr/>
        </p:nvGraphicFramePr>
        <p:xfrm>
          <a:off x="6932295" y="5887720"/>
          <a:ext cx="1584325" cy="641985"/>
        </p:xfrm>
        <a:graphic>
          <a:graphicData uri="http://schemas.openxmlformats.org/presentationml/2006/ole">
            <mc:AlternateContent xmlns:mc="http://schemas.openxmlformats.org/markup-compatibility/2006">
              <mc:Choice xmlns:v="urn:schemas-microsoft-com:vml" Requires="v">
                <p:oleObj spid="_x0000_s32" name="" r:id="rId16" imgW="1130300" imgH="457200" progId="Equation.KSEE3">
                  <p:embed/>
                </p:oleObj>
              </mc:Choice>
              <mc:Fallback>
                <p:oleObj name="" r:id="rId16" imgW="1130300" imgH="457200" progId="Equation.KSEE3">
                  <p:embed/>
                  <p:pic>
                    <p:nvPicPr>
                      <p:cNvPr id="0" name="图片 20"/>
                      <p:cNvPicPr/>
                      <p:nvPr/>
                    </p:nvPicPr>
                    <p:blipFill>
                      <a:blip r:embed="rId17"/>
                      <a:stretch>
                        <a:fillRect/>
                      </a:stretch>
                    </p:blipFill>
                    <p:spPr>
                      <a:xfrm>
                        <a:off x="6932295" y="5887720"/>
                        <a:ext cx="1584325" cy="641985"/>
                      </a:xfrm>
                      <a:prstGeom prst="rect">
                        <a:avLst/>
                      </a:prstGeom>
                      <a:solidFill>
                        <a:schemeClr val="bg1"/>
                      </a:solidFill>
                      <a:ln w="38100">
                        <a:noFill/>
                        <a:miter/>
                      </a:ln>
                    </p:spPr>
                  </p:pic>
                </p:oleObj>
              </mc:Fallback>
            </mc:AlternateContent>
          </a:graphicData>
        </a:graphic>
      </p:graphicFrame>
      <p:sp>
        <p:nvSpPr>
          <p:cNvPr id="33" name="文本框 32"/>
          <p:cNvSpPr txBox="1"/>
          <p:nvPr/>
        </p:nvSpPr>
        <p:spPr>
          <a:xfrm>
            <a:off x="5648325" y="5916295"/>
            <a:ext cx="1275080" cy="306705"/>
          </a:xfrm>
          <a:prstGeom prst="rect">
            <a:avLst/>
          </a:prstGeom>
          <a:noFill/>
          <a:ln w="9525">
            <a:noFill/>
          </a:ln>
        </p:spPr>
        <p:txBody>
          <a:bodyPr wrap="square">
            <a:spAutoFit/>
          </a:bodyPr>
          <a:p>
            <a:pPr indent="127000"/>
            <a:r>
              <a:rPr lang="zh-CN" altLang="en-US" sz="1400">
                <a:solidFill>
                  <a:schemeClr val="bg1"/>
                </a:solidFill>
                <a:latin typeface="+mn-ea"/>
              </a:rPr>
              <a:t>基本不等式</a:t>
            </a:r>
            <a:endParaRPr lang="zh-CN" altLang="en-US" sz="1400">
              <a:solidFill>
                <a:schemeClr val="bg1"/>
              </a:solidFill>
              <a:latin typeface="+mn-ea"/>
            </a:endParaRPr>
          </a:p>
        </p:txBody>
      </p:sp>
      <p:sp>
        <p:nvSpPr>
          <p:cNvPr id="5" name="文本框 4"/>
          <p:cNvSpPr txBox="1"/>
          <p:nvPr/>
        </p:nvSpPr>
        <p:spPr>
          <a:xfrm>
            <a:off x="5882005" y="1094105"/>
            <a:ext cx="1435735"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卡尔曼滤波</a:t>
            </a:r>
            <a:endParaRPr lang="zh-CN" altLang="en-US" b="0">
              <a:solidFill>
                <a:srgbClr val="FFFF00"/>
              </a:solidFill>
              <a:latin typeface="+mn-ea"/>
            </a:endParaRPr>
          </a:p>
        </p:txBody>
      </p:sp>
      <p:sp>
        <p:nvSpPr>
          <p:cNvPr id="6" name="文本框 5"/>
          <p:cNvSpPr txBox="1"/>
          <p:nvPr/>
        </p:nvSpPr>
        <p:spPr>
          <a:xfrm>
            <a:off x="993140" y="6472555"/>
            <a:ext cx="6532880" cy="368300"/>
          </a:xfrm>
          <a:prstGeom prst="rect">
            <a:avLst/>
          </a:prstGeom>
          <a:noFill/>
        </p:spPr>
        <p:txBody>
          <a:bodyPr wrap="square" rtlCol="0" anchor="t">
            <a:spAutoFit/>
          </a:bodyPr>
          <a:p>
            <a:pPr algn="ctr"/>
            <a:r>
              <a:rPr lang="en-US" altLang="zh-CN">
                <a:solidFill>
                  <a:srgbClr val="FFFF00"/>
                </a:solidFill>
              </a:rPr>
              <a:t>* </a:t>
            </a:r>
            <a:r>
              <a:rPr lang="zh-CN" altLang="en-US">
                <a:solidFill>
                  <a:srgbClr val="FFFF00"/>
                </a:solidFill>
              </a:rPr>
              <a:t>若公式看不清楚，请直接看课本对应的内容</a:t>
            </a:r>
            <a:endParaRPr lang="zh-CN" altLang="en-US">
              <a:solidFill>
                <a:srgbClr val="FFFF00"/>
              </a:solidFill>
            </a:endParaRPr>
          </a:p>
        </p:txBody>
      </p:sp>
    </p:spTree>
    <p:custDataLst>
      <p:tags r:id="rId1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linds(horizontal)">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linds(horizontal)">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blinds(horizontal)">
                                      <p:cBhvr>
                                        <p:cTn id="42" dur="500"/>
                                        <p:tgtEl>
                                          <p:spTgt spid="33"/>
                                        </p:tgtEl>
                                      </p:cBhvr>
                                    </p:animEffect>
                                  </p:childTnLst>
                                </p:cTn>
                              </p:par>
                              <p:par>
                                <p:cTn id="43" presetID="3" presetClass="entr" presetSubtype="1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blinds(horizontal)">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姿态融合</a:t>
            </a:r>
            <a:endParaRPr lang="zh-CN" altLang="en-US" sz="1400" b="0">
              <a:solidFill>
                <a:srgbClr val="FFFF00"/>
              </a:solidFill>
              <a:latin typeface="+mn-ea"/>
            </a:endParaRPr>
          </a:p>
        </p:txBody>
      </p:sp>
      <p:sp>
        <p:nvSpPr>
          <p:cNvPr id="9" name="右箭头 8"/>
          <p:cNvSpPr/>
          <p:nvPr/>
        </p:nvSpPr>
        <p:spPr>
          <a:xfrm>
            <a:off x="1845310" y="340042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5882005" y="1094105"/>
            <a:ext cx="1435735"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卡尔曼滤波</a:t>
            </a:r>
            <a:endParaRPr lang="zh-CN" altLang="en-US" b="0">
              <a:solidFill>
                <a:srgbClr val="FFFF00"/>
              </a:solidFill>
              <a:latin typeface="+mn-ea"/>
            </a:endParaRPr>
          </a:p>
        </p:txBody>
      </p:sp>
      <p:sp>
        <p:nvSpPr>
          <p:cNvPr id="6" name="文本框 5"/>
          <p:cNvSpPr txBox="1"/>
          <p:nvPr/>
        </p:nvSpPr>
        <p:spPr>
          <a:xfrm>
            <a:off x="993140" y="6453505"/>
            <a:ext cx="7421880" cy="368300"/>
          </a:xfrm>
          <a:prstGeom prst="rect">
            <a:avLst/>
          </a:prstGeom>
          <a:noFill/>
        </p:spPr>
        <p:txBody>
          <a:bodyPr wrap="square" rtlCol="0" anchor="t">
            <a:spAutoFit/>
          </a:bodyPr>
          <a:p>
            <a:pPr algn="ctr"/>
            <a:r>
              <a:rPr lang="en-US" altLang="zh-CN">
                <a:solidFill>
                  <a:srgbClr val="FFFF00"/>
                </a:solidFill>
              </a:rPr>
              <a:t>* </a:t>
            </a:r>
            <a:r>
              <a:rPr lang="zh-CN" altLang="en-US">
                <a:solidFill>
                  <a:srgbClr val="FFFF00"/>
                </a:solidFill>
                <a:latin typeface="+mn-ea"/>
                <a:sym typeface="+mn-ea"/>
              </a:rPr>
              <a:t>如果想了解卡尔曼滤波的详细数学推导过程，请看课本中的对应内容</a:t>
            </a:r>
            <a:endParaRPr lang="zh-CN" altLang="en-US">
              <a:solidFill>
                <a:srgbClr val="FFFF00"/>
              </a:solidFill>
              <a:latin typeface="+mn-ea"/>
              <a:sym typeface="+mn-ea"/>
            </a:endParaRPr>
          </a:p>
        </p:txBody>
      </p:sp>
      <p:pic>
        <p:nvPicPr>
          <p:cNvPr id="4" name="图片 3" descr="图片13"/>
          <p:cNvPicPr>
            <a:picLocks noChangeAspect="1"/>
          </p:cNvPicPr>
          <p:nvPr/>
        </p:nvPicPr>
        <p:blipFill>
          <a:blip r:embed="rId4"/>
          <a:stretch>
            <a:fillRect/>
          </a:stretch>
        </p:blipFill>
        <p:spPr>
          <a:xfrm>
            <a:off x="3940175" y="1976120"/>
            <a:ext cx="4940935" cy="3858895"/>
          </a:xfrm>
          <a:prstGeom prst="rect">
            <a:avLst/>
          </a:prstGeom>
        </p:spPr>
      </p:pic>
      <p:sp>
        <p:nvSpPr>
          <p:cNvPr id="7" name="文本框 6"/>
          <p:cNvSpPr txBox="1"/>
          <p:nvPr/>
        </p:nvSpPr>
        <p:spPr>
          <a:xfrm>
            <a:off x="5434330" y="5835015"/>
            <a:ext cx="1953260" cy="306705"/>
          </a:xfrm>
          <a:prstGeom prst="rect">
            <a:avLst/>
          </a:prstGeom>
          <a:noFill/>
          <a:ln w="9525">
            <a:noFill/>
          </a:ln>
        </p:spPr>
        <p:txBody>
          <a:bodyPr wrap="square">
            <a:spAutoFit/>
          </a:bodyPr>
          <a:p>
            <a:pPr indent="127000"/>
            <a:r>
              <a:rPr lang="zh-CN" altLang="en-US" sz="1400">
                <a:solidFill>
                  <a:schemeClr val="bg1"/>
                </a:solidFill>
                <a:latin typeface="+mn-ea"/>
              </a:rPr>
              <a:t>卡尔曼滤波系统框图</a:t>
            </a:r>
            <a:endParaRPr lang="zh-CN" altLang="en-US" sz="1400">
              <a:solidFill>
                <a:schemeClr val="bg1"/>
              </a:solidFill>
              <a:latin typeface="+mn-ea"/>
            </a:endParaRPr>
          </a:p>
        </p:txBody>
      </p:sp>
      <p:sp>
        <p:nvSpPr>
          <p:cNvPr id="8" name="圆角矩形 7"/>
          <p:cNvSpPr/>
          <p:nvPr/>
        </p:nvSpPr>
        <p:spPr>
          <a:xfrm>
            <a:off x="5911215" y="4126865"/>
            <a:ext cx="359410" cy="35941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5916295" y="4553585"/>
            <a:ext cx="2395855" cy="35941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a:off x="6847205" y="4486275"/>
            <a:ext cx="320040" cy="35941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4" name="标题 3"/>
          <p:cNvSpPr>
            <a:spLocks noGrp="1"/>
          </p:cNvSpPr>
          <p:nvPr>
            <p:ph type="ctrTitle"/>
            <p:custDataLst>
              <p:tags r:id="rId3"/>
            </p:custDataLst>
          </p:nvPr>
        </p:nvSpPr>
        <p:spPr>
          <a:xfrm>
            <a:off x="1361440" y="850900"/>
            <a:ext cx="8502650" cy="575945"/>
          </a:xfrm>
        </p:spPr>
        <p:txBody>
          <a:bodyPr>
            <a:noAutofit/>
          </a:bodyPr>
          <a:p>
            <a:r>
              <a:rPr lang="zh-CN" altLang="en-US" sz="2800">
                <a:solidFill>
                  <a:srgbClr val="FFFF00"/>
                </a:solidFill>
              </a:rPr>
              <a:t>搞机器人，有必要学习硬件吗？</a:t>
            </a:r>
            <a:endParaRPr lang="zh-CN" altLang="en-US" sz="2800">
              <a:solidFill>
                <a:srgbClr val="FFFF0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pic>
        <p:nvPicPr>
          <p:cNvPr id="18" name="图片 17" descr="只因哥3"/>
          <p:cNvPicPr>
            <a:picLocks noChangeAspect="1"/>
          </p:cNvPicPr>
          <p:nvPr/>
        </p:nvPicPr>
        <p:blipFill>
          <a:blip r:embed="rId4"/>
          <a:stretch>
            <a:fillRect/>
          </a:stretch>
        </p:blipFill>
        <p:spPr>
          <a:xfrm>
            <a:off x="5577840" y="1945005"/>
            <a:ext cx="4286250" cy="4324350"/>
          </a:xfrm>
          <a:prstGeom prst="rect">
            <a:avLst/>
          </a:prstGeom>
        </p:spPr>
      </p:pic>
      <p:sp>
        <p:nvSpPr>
          <p:cNvPr id="37" name="云形标注 36"/>
          <p:cNvSpPr/>
          <p:nvPr/>
        </p:nvSpPr>
        <p:spPr>
          <a:xfrm>
            <a:off x="1746250" y="2574925"/>
            <a:ext cx="3236595" cy="2089150"/>
          </a:xfrm>
          <a:prstGeom prst="cloudCallout">
            <a:avLst>
              <a:gd name="adj1" fmla="val 91612"/>
              <a:gd name="adj2" fmla="val -43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t>有必要！</a:t>
            </a:r>
            <a:endParaRPr lang="zh-CN" altLang="en-US" sz="3600"/>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barn(inVertical)">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姿态融合</a:t>
            </a:r>
            <a:endParaRPr lang="zh-CN" altLang="en-US" sz="1400" b="0">
              <a:solidFill>
                <a:srgbClr val="FFFF00"/>
              </a:solidFill>
              <a:latin typeface="+mn-ea"/>
            </a:endParaRPr>
          </a:p>
        </p:txBody>
      </p:sp>
      <p:sp>
        <p:nvSpPr>
          <p:cNvPr id="9" name="右箭头 8"/>
          <p:cNvSpPr/>
          <p:nvPr/>
        </p:nvSpPr>
        <p:spPr>
          <a:xfrm>
            <a:off x="1845310" y="340042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5882005" y="1094105"/>
            <a:ext cx="3702685"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卡尔曼滤波具体怎么应用？</a:t>
            </a:r>
            <a:endParaRPr lang="zh-CN" altLang="en-US" b="0">
              <a:solidFill>
                <a:srgbClr val="FFFF00"/>
              </a:solidFill>
              <a:latin typeface="+mn-ea"/>
            </a:endParaRPr>
          </a:p>
        </p:txBody>
      </p:sp>
      <p:sp>
        <p:nvSpPr>
          <p:cNvPr id="12" name="圆角矩形 11"/>
          <p:cNvSpPr/>
          <p:nvPr/>
        </p:nvSpPr>
        <p:spPr>
          <a:xfrm>
            <a:off x="3665855" y="1841500"/>
            <a:ext cx="7216140" cy="65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l"/>
            <a:r>
              <a:rPr lang="zh-CN" altLang="en-US"/>
              <a:t>①</a:t>
            </a:r>
            <a:r>
              <a:rPr lang="en-US" altLang="zh-CN"/>
              <a:t> </a:t>
            </a:r>
            <a:r>
              <a:rPr lang="zh-CN" altLang="en-US"/>
              <a:t>卡尔曼滤波是一种很通用的思想，最优估计</a:t>
            </a:r>
            <a:endParaRPr lang="zh-CN" altLang="en-US"/>
          </a:p>
        </p:txBody>
      </p:sp>
      <p:sp>
        <p:nvSpPr>
          <p:cNvPr id="16" name="圆角矩形 15"/>
          <p:cNvSpPr/>
          <p:nvPr/>
        </p:nvSpPr>
        <p:spPr>
          <a:xfrm>
            <a:off x="3665855" y="5009515"/>
            <a:ext cx="7215505" cy="65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l"/>
            <a:r>
              <a:rPr lang="zh-CN" altLang="en-US"/>
              <a:t>③</a:t>
            </a:r>
            <a:r>
              <a:rPr lang="en-US" altLang="zh-CN"/>
              <a:t> </a:t>
            </a:r>
            <a:r>
              <a:rPr lang="zh-CN" altLang="en-US"/>
              <a:t>卡尔曼滤波的经典框架，要替换成具体的数学模型和数据参量</a:t>
            </a:r>
            <a:endParaRPr lang="zh-CN" altLang="en-US"/>
          </a:p>
        </p:txBody>
      </p:sp>
      <p:sp>
        <p:nvSpPr>
          <p:cNvPr id="18" name="文本框 17"/>
          <p:cNvSpPr txBox="1"/>
          <p:nvPr/>
        </p:nvSpPr>
        <p:spPr>
          <a:xfrm>
            <a:off x="3562985" y="2603500"/>
            <a:ext cx="7421880" cy="368300"/>
          </a:xfrm>
          <a:prstGeom prst="rect">
            <a:avLst/>
          </a:prstGeom>
          <a:noFill/>
        </p:spPr>
        <p:txBody>
          <a:bodyPr wrap="square" rtlCol="0" anchor="t">
            <a:spAutoFit/>
          </a:bodyPr>
          <a:p>
            <a:pPr algn="ctr"/>
            <a:r>
              <a:rPr lang="zh-CN">
                <a:solidFill>
                  <a:srgbClr val="FFFF00"/>
                </a:solidFill>
                <a:latin typeface="+mn-ea"/>
                <a:sym typeface="+mn-ea"/>
              </a:rPr>
              <a:t>信号处理、数据融合、</a:t>
            </a:r>
            <a:r>
              <a:rPr lang="en-US" altLang="zh-CN">
                <a:solidFill>
                  <a:srgbClr val="FFFF00"/>
                </a:solidFill>
                <a:latin typeface="+mn-ea"/>
                <a:sym typeface="+mn-ea"/>
              </a:rPr>
              <a:t>EKF-SLAM</a:t>
            </a:r>
            <a:r>
              <a:rPr lang="zh-CN" altLang="en-US">
                <a:solidFill>
                  <a:srgbClr val="FFFF00"/>
                </a:solidFill>
                <a:latin typeface="+mn-ea"/>
                <a:sym typeface="+mn-ea"/>
              </a:rPr>
              <a:t>、运动预测、自动控制</a:t>
            </a:r>
            <a:endParaRPr lang="zh-CN" altLang="en-US">
              <a:solidFill>
                <a:srgbClr val="FFFF00"/>
              </a:solidFill>
              <a:latin typeface="+mn-ea"/>
              <a:sym typeface="+mn-ea"/>
            </a:endParaRPr>
          </a:p>
        </p:txBody>
      </p:sp>
      <p:sp>
        <p:nvSpPr>
          <p:cNvPr id="19" name="圆角矩形 18"/>
          <p:cNvSpPr/>
          <p:nvPr/>
        </p:nvSpPr>
        <p:spPr>
          <a:xfrm>
            <a:off x="3665220" y="3326130"/>
            <a:ext cx="7216140" cy="6597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l"/>
            <a:r>
              <a:rPr lang="zh-CN" altLang="en-US"/>
              <a:t>②</a:t>
            </a:r>
            <a:r>
              <a:rPr lang="en-US" altLang="zh-CN"/>
              <a:t> </a:t>
            </a:r>
            <a:r>
              <a:rPr lang="zh-CN" altLang="en-US"/>
              <a:t>卡尔曼滤波，有很多变种</a:t>
            </a:r>
            <a:endParaRPr lang="zh-CN" altLang="en-US"/>
          </a:p>
        </p:txBody>
      </p:sp>
      <p:sp>
        <p:nvSpPr>
          <p:cNvPr id="20" name="文本框 19"/>
          <p:cNvSpPr txBox="1"/>
          <p:nvPr/>
        </p:nvSpPr>
        <p:spPr>
          <a:xfrm>
            <a:off x="3562350" y="4095750"/>
            <a:ext cx="7421880" cy="645160"/>
          </a:xfrm>
          <a:prstGeom prst="rect">
            <a:avLst/>
          </a:prstGeom>
          <a:noFill/>
        </p:spPr>
        <p:txBody>
          <a:bodyPr wrap="square" rtlCol="0" anchor="t">
            <a:spAutoFit/>
          </a:bodyPr>
          <a:p>
            <a:pPr algn="ctr"/>
            <a:r>
              <a:rPr lang="en-US">
                <a:solidFill>
                  <a:srgbClr val="FFFF00"/>
                </a:solidFill>
                <a:latin typeface="+mn-ea"/>
                <a:sym typeface="+mn-ea"/>
              </a:rPr>
              <a:t>EKF/ESKF</a:t>
            </a:r>
            <a:r>
              <a:rPr lang="zh-CN" altLang="en-US">
                <a:solidFill>
                  <a:srgbClr val="FFFF00"/>
                </a:solidFill>
                <a:latin typeface="+mn-ea"/>
                <a:sym typeface="+mn-ea"/>
              </a:rPr>
              <a:t>、</a:t>
            </a:r>
            <a:r>
              <a:rPr lang="en-US" altLang="zh-CN">
                <a:solidFill>
                  <a:srgbClr val="FFFF00"/>
                </a:solidFill>
                <a:latin typeface="+mn-ea"/>
                <a:sym typeface="+mn-ea"/>
              </a:rPr>
              <a:t>UKF/CKF</a:t>
            </a:r>
            <a:r>
              <a:rPr lang="zh-CN" altLang="en-US">
                <a:solidFill>
                  <a:srgbClr val="FFFF00"/>
                </a:solidFill>
                <a:latin typeface="+mn-ea"/>
                <a:sym typeface="+mn-ea"/>
              </a:rPr>
              <a:t>、</a:t>
            </a:r>
            <a:r>
              <a:rPr lang="en-US" altLang="zh-CN">
                <a:solidFill>
                  <a:srgbClr val="FFFF00"/>
                </a:solidFill>
                <a:latin typeface="+mn-ea"/>
                <a:sym typeface="+mn-ea"/>
              </a:rPr>
              <a:t>SRCKF</a:t>
            </a:r>
            <a:r>
              <a:rPr lang="zh-CN" altLang="en-US">
                <a:solidFill>
                  <a:srgbClr val="FFFF00"/>
                </a:solidFill>
                <a:latin typeface="+mn-ea"/>
                <a:sym typeface="+mn-ea"/>
              </a:rPr>
              <a:t>、</a:t>
            </a:r>
            <a:r>
              <a:rPr lang="en-US" altLang="zh-CN">
                <a:solidFill>
                  <a:srgbClr val="FFFF00"/>
                </a:solidFill>
                <a:latin typeface="+mn-ea"/>
                <a:sym typeface="+mn-ea"/>
              </a:rPr>
              <a:t>FP_EKF</a:t>
            </a:r>
            <a:endParaRPr lang="en-US" altLang="zh-CN">
              <a:solidFill>
                <a:srgbClr val="FFFF00"/>
              </a:solidFill>
              <a:latin typeface="+mn-ea"/>
              <a:sym typeface="+mn-ea"/>
            </a:endParaRPr>
          </a:p>
          <a:p>
            <a:pPr algn="ctr"/>
            <a:r>
              <a:rPr lang="zh-CN" altLang="en-US">
                <a:solidFill>
                  <a:srgbClr val="FFFF00"/>
                </a:solidFill>
                <a:latin typeface="+mn-ea"/>
                <a:sym typeface="+mn-ea"/>
              </a:rPr>
              <a:t>（解析法、点估计法、</a:t>
            </a:r>
            <a:r>
              <a:rPr lang="en-US" altLang="zh-CN">
                <a:solidFill>
                  <a:srgbClr val="FFFF00"/>
                </a:solidFill>
                <a:latin typeface="+mn-ea"/>
                <a:sym typeface="+mn-ea"/>
              </a:rPr>
              <a:t>Square-Root Cubature KF</a:t>
            </a:r>
            <a:r>
              <a:rPr lang="zh-CN" altLang="en-US">
                <a:solidFill>
                  <a:srgbClr val="FFFF00"/>
                </a:solidFill>
                <a:latin typeface="+mn-ea"/>
                <a:sym typeface="+mn-ea"/>
              </a:rPr>
              <a:t>、</a:t>
            </a:r>
            <a:r>
              <a:rPr lang="en-US" altLang="zh-CN">
                <a:solidFill>
                  <a:srgbClr val="FFFF00"/>
                </a:solidFill>
                <a:latin typeface="+mn-ea"/>
                <a:sym typeface="+mn-ea"/>
              </a:rPr>
              <a:t>Fixed Point EKF</a:t>
            </a:r>
            <a:r>
              <a:rPr lang="zh-CN" altLang="en-US">
                <a:solidFill>
                  <a:srgbClr val="FFFF00"/>
                </a:solidFill>
                <a:latin typeface="+mn-ea"/>
                <a:sym typeface="+mn-ea"/>
              </a:rPr>
              <a:t>）</a:t>
            </a:r>
            <a:endParaRPr lang="zh-CN" altLang="en-US">
              <a:solidFill>
                <a:srgbClr val="FFFF00"/>
              </a:solidFill>
              <a:latin typeface="+mn-ea"/>
              <a:sym typeface="+mn-ea"/>
            </a:endParaRPr>
          </a:p>
        </p:txBody>
      </p:sp>
      <p:sp>
        <p:nvSpPr>
          <p:cNvPr id="21" name="文本框 20"/>
          <p:cNvSpPr txBox="1"/>
          <p:nvPr/>
        </p:nvSpPr>
        <p:spPr>
          <a:xfrm>
            <a:off x="3562350" y="5707380"/>
            <a:ext cx="7421880" cy="922020"/>
          </a:xfrm>
          <a:prstGeom prst="rect">
            <a:avLst/>
          </a:prstGeom>
          <a:noFill/>
        </p:spPr>
        <p:txBody>
          <a:bodyPr wrap="square" rtlCol="0" anchor="t">
            <a:spAutoFit/>
          </a:bodyPr>
          <a:p>
            <a:pPr algn="l"/>
            <a:r>
              <a:rPr lang="zh-CN" altLang="en-US">
                <a:solidFill>
                  <a:srgbClr val="FFFF00"/>
                </a:solidFill>
                <a:latin typeface="+mn-ea"/>
                <a:sym typeface="+mn-ea"/>
              </a:rPr>
              <a:t>状态量（</a:t>
            </a:r>
            <a:r>
              <a:rPr lang="en-US" altLang="zh-CN">
                <a:solidFill>
                  <a:srgbClr val="FFFF00"/>
                </a:solidFill>
                <a:latin typeface="+mn-ea"/>
                <a:sym typeface="+mn-ea"/>
              </a:rPr>
              <a:t>x</a:t>
            </a:r>
            <a:r>
              <a:rPr lang="zh-CN" altLang="en-US">
                <a:solidFill>
                  <a:srgbClr val="FFFF00"/>
                </a:solidFill>
                <a:latin typeface="+mn-ea"/>
                <a:sym typeface="+mn-ea"/>
              </a:rPr>
              <a:t>），状态量协方差矩阵（</a:t>
            </a:r>
            <a:r>
              <a:rPr lang="en-US" altLang="zh-CN">
                <a:solidFill>
                  <a:srgbClr val="FFFF00"/>
                </a:solidFill>
                <a:latin typeface="+mn-ea"/>
                <a:sym typeface="+mn-ea"/>
              </a:rPr>
              <a:t>P</a:t>
            </a:r>
            <a:r>
              <a:rPr lang="zh-CN" altLang="en-US">
                <a:solidFill>
                  <a:srgbClr val="FFFF00"/>
                </a:solidFill>
                <a:latin typeface="+mn-ea"/>
                <a:sym typeface="+mn-ea"/>
              </a:rPr>
              <a:t>）</a:t>
            </a:r>
            <a:endParaRPr lang="zh-CN" altLang="en-US">
              <a:solidFill>
                <a:srgbClr val="FFFF00"/>
              </a:solidFill>
              <a:latin typeface="+mn-ea"/>
              <a:sym typeface="+mn-ea"/>
            </a:endParaRPr>
          </a:p>
          <a:p>
            <a:pPr algn="l"/>
            <a:r>
              <a:rPr lang="zh-CN" altLang="en-US">
                <a:solidFill>
                  <a:srgbClr val="FFFF00"/>
                </a:solidFill>
                <a:latin typeface="+mn-ea"/>
                <a:sym typeface="+mn-ea"/>
              </a:rPr>
              <a:t>状态转移方程系数（</a:t>
            </a:r>
            <a:r>
              <a:rPr lang="en-US" altLang="zh-CN">
                <a:solidFill>
                  <a:srgbClr val="FFFF00"/>
                </a:solidFill>
                <a:latin typeface="+mn-ea"/>
                <a:sym typeface="+mn-ea"/>
              </a:rPr>
              <a:t>A, B, Q</a:t>
            </a:r>
            <a:r>
              <a:rPr lang="zh-CN" altLang="en-US">
                <a:solidFill>
                  <a:srgbClr val="FFFF00"/>
                </a:solidFill>
                <a:latin typeface="+mn-ea"/>
                <a:sym typeface="+mn-ea"/>
              </a:rPr>
              <a:t>）</a:t>
            </a:r>
            <a:endParaRPr lang="zh-CN" altLang="en-US">
              <a:solidFill>
                <a:srgbClr val="FFFF00"/>
              </a:solidFill>
              <a:latin typeface="+mn-ea"/>
              <a:sym typeface="+mn-ea"/>
            </a:endParaRPr>
          </a:p>
          <a:p>
            <a:pPr algn="l"/>
            <a:r>
              <a:rPr lang="zh-CN" altLang="en-US">
                <a:solidFill>
                  <a:srgbClr val="FFFF00"/>
                </a:solidFill>
                <a:latin typeface="+mn-ea"/>
                <a:sym typeface="+mn-ea"/>
              </a:rPr>
              <a:t>观测方程系数（</a:t>
            </a:r>
            <a:r>
              <a:rPr lang="en-US" altLang="zh-CN">
                <a:solidFill>
                  <a:srgbClr val="FFFF00"/>
                </a:solidFill>
                <a:latin typeface="+mn-ea"/>
                <a:sym typeface="+mn-ea"/>
              </a:rPr>
              <a:t>C, R</a:t>
            </a:r>
            <a:r>
              <a:rPr lang="zh-CN" altLang="en-US">
                <a:solidFill>
                  <a:srgbClr val="FFFF00"/>
                </a:solidFill>
                <a:latin typeface="+mn-ea"/>
                <a:sym typeface="+mn-ea"/>
              </a:rPr>
              <a:t>）</a:t>
            </a:r>
            <a:endParaRPr lang="en-US" altLang="zh-CN">
              <a:solidFill>
                <a:srgbClr val="FFFF00"/>
              </a:solidFill>
              <a:latin typeface="+mn-ea"/>
              <a:sym typeface="+mn-ea"/>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linds(horizontal)">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p:bldP spid="19" grpId="0" animBg="1"/>
      <p:bldP spid="20" grpId="0"/>
      <p:bldP spid="16" grpId="0" animBg="1"/>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姿态融合</a:t>
            </a:r>
            <a:endParaRPr lang="zh-CN" altLang="en-US" sz="1400" b="0">
              <a:solidFill>
                <a:srgbClr val="FFFF00"/>
              </a:solidFill>
              <a:latin typeface="+mn-ea"/>
            </a:endParaRPr>
          </a:p>
        </p:txBody>
      </p:sp>
      <p:sp>
        <p:nvSpPr>
          <p:cNvPr id="9" name="右箭头 8"/>
          <p:cNvSpPr/>
          <p:nvPr/>
        </p:nvSpPr>
        <p:spPr>
          <a:xfrm>
            <a:off x="1845310" y="340042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5882005" y="1094105"/>
            <a:ext cx="3702685"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卡尔曼滤波具体怎么应用？</a:t>
            </a:r>
            <a:endParaRPr lang="zh-CN" altLang="en-US" b="0">
              <a:solidFill>
                <a:srgbClr val="FFFF00"/>
              </a:solidFill>
              <a:latin typeface="+mn-ea"/>
            </a:endParaRPr>
          </a:p>
        </p:txBody>
      </p:sp>
      <p:pic>
        <p:nvPicPr>
          <p:cNvPr id="29" name="图片 28" descr="图片14"/>
          <p:cNvPicPr>
            <a:picLocks noChangeAspect="1"/>
          </p:cNvPicPr>
          <p:nvPr/>
        </p:nvPicPr>
        <p:blipFill>
          <a:blip r:embed="rId4"/>
          <a:stretch>
            <a:fillRect/>
          </a:stretch>
        </p:blipFill>
        <p:spPr>
          <a:xfrm>
            <a:off x="3258820" y="1808480"/>
            <a:ext cx="7000875" cy="4208145"/>
          </a:xfrm>
          <a:prstGeom prst="rect">
            <a:avLst/>
          </a:prstGeom>
        </p:spPr>
      </p:pic>
      <p:sp>
        <p:nvSpPr>
          <p:cNvPr id="30" name="文本框 29"/>
          <p:cNvSpPr txBox="1"/>
          <p:nvPr/>
        </p:nvSpPr>
        <p:spPr>
          <a:xfrm>
            <a:off x="5413375" y="6033135"/>
            <a:ext cx="2691765" cy="306705"/>
          </a:xfrm>
          <a:prstGeom prst="rect">
            <a:avLst/>
          </a:prstGeom>
          <a:noFill/>
          <a:ln w="9525">
            <a:noFill/>
          </a:ln>
        </p:spPr>
        <p:txBody>
          <a:bodyPr wrap="square">
            <a:spAutoFit/>
          </a:bodyPr>
          <a:p>
            <a:pPr indent="127000"/>
            <a:r>
              <a:rPr lang="zh-CN" altLang="en-US" sz="1400">
                <a:solidFill>
                  <a:schemeClr val="bg1"/>
                </a:solidFill>
                <a:latin typeface="+mn-ea"/>
              </a:rPr>
              <a:t>9轴IMU卡尔曼滤波具体实现</a:t>
            </a:r>
            <a:endParaRPr lang="zh-CN" altLang="en-US" sz="1400">
              <a:solidFill>
                <a:schemeClr val="bg1"/>
              </a:solidFill>
              <a:latin typeface="+mn-ea"/>
            </a:endParaRPr>
          </a:p>
        </p:txBody>
      </p:sp>
      <p:sp>
        <p:nvSpPr>
          <p:cNvPr id="6" name="文本框 5"/>
          <p:cNvSpPr txBox="1"/>
          <p:nvPr/>
        </p:nvSpPr>
        <p:spPr>
          <a:xfrm>
            <a:off x="1367155" y="6453505"/>
            <a:ext cx="6104890" cy="368300"/>
          </a:xfrm>
          <a:prstGeom prst="rect">
            <a:avLst/>
          </a:prstGeom>
          <a:noFill/>
        </p:spPr>
        <p:txBody>
          <a:bodyPr wrap="square" rtlCol="0" anchor="t">
            <a:spAutoFit/>
          </a:bodyPr>
          <a:p>
            <a:pPr algn="ctr"/>
            <a:r>
              <a:rPr lang="en-US" altLang="zh-CN">
                <a:solidFill>
                  <a:srgbClr val="FFFF00"/>
                </a:solidFill>
              </a:rPr>
              <a:t>* </a:t>
            </a:r>
            <a:r>
              <a:rPr lang="zh-CN" altLang="en-US">
                <a:solidFill>
                  <a:srgbClr val="FFFF00"/>
                </a:solidFill>
                <a:latin typeface="+mn-ea"/>
                <a:sym typeface="+mn-ea"/>
              </a:rPr>
              <a:t>详细数学推导过程，请看课本中的对应内容</a:t>
            </a:r>
            <a:endParaRPr lang="zh-CN" altLang="en-US">
              <a:solidFill>
                <a:srgbClr val="FFFF00"/>
              </a:solidFill>
              <a:latin typeface="+mn-ea"/>
              <a:sym typeface="+mn-ea"/>
            </a:endParaRPr>
          </a:p>
        </p:txBody>
      </p:sp>
    </p:spTree>
    <p:custDataLst>
      <p:tags r:id="rId5"/>
    </p:custData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姿态融合</a:t>
            </a:r>
            <a:endParaRPr lang="zh-CN" altLang="en-US" sz="1400" b="0">
              <a:solidFill>
                <a:srgbClr val="FFFF00"/>
              </a:solidFill>
              <a:latin typeface="+mn-ea"/>
            </a:endParaRPr>
          </a:p>
        </p:txBody>
      </p:sp>
      <p:sp>
        <p:nvSpPr>
          <p:cNvPr id="9" name="右箭头 8"/>
          <p:cNvSpPr/>
          <p:nvPr/>
        </p:nvSpPr>
        <p:spPr>
          <a:xfrm>
            <a:off x="1845310" y="340042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975100" y="1024255"/>
            <a:ext cx="1365885"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卡尔曼滤波</a:t>
            </a:r>
            <a:endParaRPr lang="zh-CN" altLang="en-US" b="0">
              <a:solidFill>
                <a:srgbClr val="FFFF00"/>
              </a:solidFill>
              <a:latin typeface="+mn-ea"/>
            </a:endParaRPr>
          </a:p>
        </p:txBody>
      </p:sp>
      <p:sp>
        <p:nvSpPr>
          <p:cNvPr id="4" name="右箭头 3"/>
          <p:cNvSpPr/>
          <p:nvPr/>
        </p:nvSpPr>
        <p:spPr>
          <a:xfrm>
            <a:off x="5750560" y="1310640"/>
            <a:ext cx="197231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8084185" y="1024255"/>
            <a:ext cx="1365885"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互补滤波</a:t>
            </a:r>
            <a:endParaRPr lang="zh-CN" altLang="en-US" b="0">
              <a:solidFill>
                <a:srgbClr val="FFFF00"/>
              </a:solidFill>
              <a:latin typeface="+mn-ea"/>
            </a:endParaRPr>
          </a:p>
        </p:txBody>
      </p:sp>
      <p:sp>
        <p:nvSpPr>
          <p:cNvPr id="8" name="文本框 7"/>
          <p:cNvSpPr txBox="1"/>
          <p:nvPr/>
        </p:nvSpPr>
        <p:spPr>
          <a:xfrm>
            <a:off x="6061075" y="723900"/>
            <a:ext cx="1365885"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0000"/>
                </a:solidFill>
                <a:latin typeface="+mn-ea"/>
              </a:rPr>
              <a:t>低配</a:t>
            </a:r>
            <a:r>
              <a:rPr lang="zh-CN" altLang="en-US">
                <a:solidFill>
                  <a:srgbClr val="FF0000"/>
                </a:solidFill>
                <a:latin typeface="+mn-ea"/>
                <a:sym typeface="+mn-ea"/>
              </a:rPr>
              <a:t>简化</a:t>
            </a:r>
            <a:r>
              <a:rPr lang="zh-CN" altLang="en-US" b="0">
                <a:solidFill>
                  <a:srgbClr val="FF0000"/>
                </a:solidFill>
                <a:latin typeface="+mn-ea"/>
              </a:rPr>
              <a:t>版</a:t>
            </a:r>
            <a:endParaRPr lang="zh-CN" altLang="en-US" b="0">
              <a:solidFill>
                <a:srgbClr val="FF0000"/>
              </a:solidFill>
              <a:latin typeface="+mn-ea"/>
            </a:endParaRPr>
          </a:p>
        </p:txBody>
      </p:sp>
      <p:sp>
        <p:nvSpPr>
          <p:cNvPr id="10" name="文本框 9"/>
          <p:cNvSpPr txBox="1"/>
          <p:nvPr/>
        </p:nvSpPr>
        <p:spPr>
          <a:xfrm>
            <a:off x="2988310" y="2820035"/>
            <a:ext cx="7037705" cy="2175510"/>
          </a:xfrm>
          <a:prstGeom prst="rect">
            <a:avLst/>
          </a:prstGeom>
          <a:noFill/>
        </p:spPr>
        <p:txBody>
          <a:bodyPr wrap="square" rtlCol="0">
            <a:noAutofit/>
          </a:bodyPr>
          <a:p>
            <a:pPr marL="285750" indent="-285750">
              <a:buFont typeface="Wingdings" panose="05000000000000000000" charset="0"/>
              <a:buChar char="n"/>
            </a:pPr>
            <a:r>
              <a:rPr lang="zh-CN" altLang="en-US" sz="1400">
                <a:solidFill>
                  <a:srgbClr val="FFFF00"/>
                </a:solidFill>
                <a:latin typeface="+mn-ea"/>
                <a:sym typeface="+mn-ea"/>
              </a:rPr>
              <a:t>卡尔曼滤波</a:t>
            </a:r>
            <a:endParaRPr lang="zh-CN" altLang="en-US" sz="1400">
              <a:solidFill>
                <a:srgbClr val="FFFF00"/>
              </a:solidFill>
              <a:latin typeface="+mn-ea"/>
              <a:sym typeface="+mn-ea"/>
            </a:endParaRPr>
          </a:p>
          <a:p>
            <a:r>
              <a:rPr lang="zh-CN" altLang="en-US" sz="1400">
                <a:solidFill>
                  <a:schemeClr val="bg1"/>
                </a:solidFill>
                <a:latin typeface="+mn-ea"/>
                <a:sym typeface="+mn-ea"/>
              </a:rPr>
              <a:t>利用卡尔曼滤波进行融合，虽然可以得到具有优良动态性能和精度的航姿，但是由于卡尔曼滤波每一步的计算都需要计算噪声模型参数和误差修正增益参数，迭代过程计算量较大，在一些中低端处理系统中不易实现。这里就来介绍一种替代的方法，即互补滤波，保证融合精度的同时计算量上会大大减小。</a:t>
            </a:r>
            <a:endParaRPr lang="zh-CN" altLang="en-US" sz="1400">
              <a:solidFill>
                <a:schemeClr val="bg1"/>
              </a:solidFill>
              <a:latin typeface="+mn-ea"/>
              <a:sym typeface="+mn-ea"/>
            </a:endParaRPr>
          </a:p>
          <a:p>
            <a:endParaRPr lang="zh-CN" altLang="en-US" sz="1400">
              <a:solidFill>
                <a:schemeClr val="bg1"/>
              </a:solidFill>
              <a:latin typeface="+mn-ea"/>
              <a:sym typeface="+mn-ea"/>
            </a:endParaRPr>
          </a:p>
          <a:p>
            <a:pPr marL="285750" indent="-285750">
              <a:buFont typeface="Wingdings" panose="05000000000000000000" charset="0"/>
              <a:buChar char="n"/>
            </a:pPr>
            <a:r>
              <a:rPr lang="zh-CN" altLang="en-US" sz="1400">
                <a:solidFill>
                  <a:srgbClr val="FFFF00"/>
                </a:solidFill>
                <a:latin typeface="+mn-ea"/>
                <a:sym typeface="+mn-ea"/>
              </a:rPr>
              <a:t>互补滤波</a:t>
            </a:r>
            <a:endParaRPr lang="zh-CN" altLang="en-US" sz="1400">
              <a:solidFill>
                <a:srgbClr val="FFFF00"/>
              </a:solidFill>
              <a:latin typeface="+mn-ea"/>
              <a:sym typeface="+mn-ea"/>
            </a:endParaRPr>
          </a:p>
          <a:p>
            <a:r>
              <a:rPr lang="zh-CN" altLang="en-US" sz="1400">
                <a:solidFill>
                  <a:schemeClr val="bg1"/>
                </a:solidFill>
                <a:latin typeface="+mn-ea"/>
                <a:sym typeface="+mn-ea"/>
              </a:rPr>
              <a:t>互补滤波也是采用了加权平均的思想，跟卡尔曼滤波相比，互补滤波中的加权系数的求解会简单很多。</a:t>
            </a:r>
            <a:endParaRPr lang="zh-CN" altLang="en-US" sz="1400">
              <a:solidFill>
                <a:schemeClr val="bg1"/>
              </a:solidFill>
              <a:latin typeface="+mn-ea"/>
              <a:sym typeface="+mn-ea"/>
            </a:endParaRPr>
          </a:p>
        </p:txBody>
      </p:sp>
      <p:graphicFrame>
        <p:nvGraphicFramePr>
          <p:cNvPr id="12" name="对象 -2147482273"/>
          <p:cNvGraphicFramePr>
            <a:graphicFrameLocks noChangeAspect="1"/>
          </p:cNvGraphicFramePr>
          <p:nvPr/>
        </p:nvGraphicFramePr>
        <p:xfrm>
          <a:off x="3086735" y="4995545"/>
          <a:ext cx="2156460" cy="372745"/>
        </p:xfrm>
        <a:graphic>
          <a:graphicData uri="http://schemas.openxmlformats.org/presentationml/2006/ole">
            <mc:AlternateContent xmlns:mc="http://schemas.openxmlformats.org/markup-compatibility/2006">
              <mc:Choice xmlns:v="urn:schemas-microsoft-com:vml" Requires="v">
                <p:oleObj spid="_x0000_s3076" name="" r:id="rId4" imgW="1231265" imgH="215900" progId="Equation.KSEE3">
                  <p:embed/>
                </p:oleObj>
              </mc:Choice>
              <mc:Fallback>
                <p:oleObj name="" r:id="rId4" imgW="1231265" imgH="215900" progId="Equation.KSEE3">
                  <p:embed/>
                  <p:pic>
                    <p:nvPicPr>
                      <p:cNvPr id="0" name="图片 3075"/>
                      <p:cNvPicPr/>
                      <p:nvPr/>
                    </p:nvPicPr>
                    <p:blipFill>
                      <a:blip r:embed="rId5"/>
                      <a:stretch>
                        <a:fillRect/>
                      </a:stretch>
                    </p:blipFill>
                    <p:spPr>
                      <a:xfrm>
                        <a:off x="3086735" y="4995545"/>
                        <a:ext cx="2156460" cy="372745"/>
                      </a:xfrm>
                      <a:prstGeom prst="rect">
                        <a:avLst/>
                      </a:prstGeom>
                      <a:solidFill>
                        <a:schemeClr val="bg1"/>
                      </a:solidFill>
                      <a:ln w="38100">
                        <a:noFill/>
                        <a:miter/>
                      </a:ln>
                    </p:spPr>
                  </p:pic>
                </p:oleObj>
              </mc:Fallback>
            </mc:AlternateContent>
          </a:graphicData>
        </a:graphic>
      </p:graphicFrame>
      <p:sp>
        <p:nvSpPr>
          <p:cNvPr id="14" name="文本框 13"/>
          <p:cNvSpPr txBox="1"/>
          <p:nvPr/>
        </p:nvSpPr>
        <p:spPr>
          <a:xfrm>
            <a:off x="6009005" y="4631055"/>
            <a:ext cx="1953260" cy="119888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a:solidFill>
                  <a:schemeClr val="bg1"/>
                </a:solidFill>
                <a:latin typeface="+mn-ea"/>
              </a:rPr>
              <a:t>Madgwick</a:t>
            </a:r>
            <a:endParaRPr lang="zh-CN" altLang="en-US">
              <a:solidFill>
                <a:schemeClr val="bg1"/>
              </a:solidFill>
              <a:latin typeface="+mn-ea"/>
            </a:endParaRPr>
          </a:p>
          <a:p>
            <a:pPr marL="285750" indent="-285750">
              <a:lnSpc>
                <a:spcPct val="200000"/>
              </a:lnSpc>
              <a:buFont typeface="Wingdings" panose="05000000000000000000" charset="0"/>
              <a:buChar char="n"/>
            </a:pPr>
            <a:r>
              <a:rPr lang="zh-CN" altLang="en-US">
                <a:solidFill>
                  <a:schemeClr val="bg1"/>
                </a:solidFill>
                <a:latin typeface="+mn-ea"/>
              </a:rPr>
              <a:t>Mahony</a:t>
            </a:r>
            <a:endParaRPr lang="zh-CN" altLang="en-US">
              <a:solidFill>
                <a:schemeClr val="bg1"/>
              </a:solidFill>
              <a:latin typeface="+mn-ea"/>
            </a:endParaRPr>
          </a:p>
        </p:txBody>
      </p:sp>
      <p:sp>
        <p:nvSpPr>
          <p:cNvPr id="16" name="左大括号 15"/>
          <p:cNvSpPr/>
          <p:nvPr/>
        </p:nvSpPr>
        <p:spPr>
          <a:xfrm>
            <a:off x="5614035" y="4825365"/>
            <a:ext cx="314325" cy="10045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7" name="文本框 16"/>
          <p:cNvSpPr txBox="1"/>
          <p:nvPr/>
        </p:nvSpPr>
        <p:spPr>
          <a:xfrm>
            <a:off x="3975100" y="1809115"/>
            <a:ext cx="1365885" cy="583565"/>
          </a:xfrm>
          <a:prstGeom prst="rect">
            <a:avLst/>
          </a:prstGeom>
          <a:noFill/>
          <a:ln w="9525">
            <a:noFill/>
          </a:ln>
        </p:spPr>
        <p:txBody>
          <a:bodyPr wrap="square">
            <a:spAutoFit/>
          </a:bodyPr>
          <a:p>
            <a:pPr indent="0" algn="ctr">
              <a:lnSpc>
                <a:spcPct val="100000"/>
              </a:lnSpc>
              <a:buFont typeface="Wingdings" panose="05000000000000000000" charset="0"/>
              <a:buNone/>
            </a:pPr>
            <a:r>
              <a:rPr lang="zh-CN" altLang="en-US" sz="1600" b="0">
                <a:solidFill>
                  <a:srgbClr val="FFFF00"/>
                </a:solidFill>
                <a:latin typeface="+mn-ea"/>
              </a:rPr>
              <a:t>性能很好</a:t>
            </a:r>
            <a:endParaRPr lang="zh-CN" altLang="en-US" sz="1600" b="0">
              <a:solidFill>
                <a:srgbClr val="FFFF00"/>
              </a:solidFill>
              <a:latin typeface="+mn-ea"/>
            </a:endParaRPr>
          </a:p>
          <a:p>
            <a:pPr indent="0" algn="ctr">
              <a:lnSpc>
                <a:spcPct val="100000"/>
              </a:lnSpc>
              <a:buFont typeface="Wingdings" panose="05000000000000000000" charset="0"/>
              <a:buNone/>
            </a:pPr>
            <a:r>
              <a:rPr lang="zh-CN" altLang="en-US" sz="1600" b="0">
                <a:solidFill>
                  <a:srgbClr val="FFFF00"/>
                </a:solidFill>
                <a:latin typeface="+mn-ea"/>
              </a:rPr>
              <a:t>计算量很大</a:t>
            </a:r>
            <a:endParaRPr lang="zh-CN" altLang="en-US" sz="1600" b="0">
              <a:solidFill>
                <a:srgbClr val="FFFF00"/>
              </a:solidFill>
              <a:latin typeface="+mn-ea"/>
            </a:endParaRPr>
          </a:p>
        </p:txBody>
      </p:sp>
      <p:sp>
        <p:nvSpPr>
          <p:cNvPr id="18" name="文本框 17"/>
          <p:cNvSpPr txBox="1"/>
          <p:nvPr/>
        </p:nvSpPr>
        <p:spPr>
          <a:xfrm>
            <a:off x="7962265" y="1809115"/>
            <a:ext cx="1365885" cy="583565"/>
          </a:xfrm>
          <a:prstGeom prst="rect">
            <a:avLst/>
          </a:prstGeom>
          <a:noFill/>
          <a:ln w="9525">
            <a:noFill/>
          </a:ln>
        </p:spPr>
        <p:txBody>
          <a:bodyPr wrap="square">
            <a:spAutoFit/>
          </a:bodyPr>
          <a:p>
            <a:pPr indent="0" algn="ctr">
              <a:lnSpc>
                <a:spcPct val="100000"/>
              </a:lnSpc>
              <a:buFont typeface="Wingdings" panose="05000000000000000000" charset="0"/>
              <a:buNone/>
            </a:pPr>
            <a:r>
              <a:rPr lang="zh-CN" altLang="en-US" sz="1600" b="0">
                <a:solidFill>
                  <a:srgbClr val="FFFF00"/>
                </a:solidFill>
                <a:latin typeface="+mn-ea"/>
              </a:rPr>
              <a:t>性能较好</a:t>
            </a:r>
            <a:endParaRPr lang="zh-CN" altLang="en-US" sz="1600" b="0">
              <a:solidFill>
                <a:srgbClr val="FFFF00"/>
              </a:solidFill>
              <a:latin typeface="+mn-ea"/>
            </a:endParaRPr>
          </a:p>
          <a:p>
            <a:pPr indent="0" algn="ctr">
              <a:lnSpc>
                <a:spcPct val="100000"/>
              </a:lnSpc>
              <a:buFont typeface="Wingdings" panose="05000000000000000000" charset="0"/>
              <a:buNone/>
            </a:pPr>
            <a:r>
              <a:rPr lang="zh-CN" altLang="en-US" sz="1600" b="0">
                <a:solidFill>
                  <a:srgbClr val="FFFF00"/>
                </a:solidFill>
                <a:latin typeface="+mn-ea"/>
              </a:rPr>
              <a:t>计算量较小</a:t>
            </a:r>
            <a:endParaRPr lang="zh-CN" altLang="en-US" sz="1600" b="0">
              <a:solidFill>
                <a:srgbClr val="FFFF00"/>
              </a:solidFill>
              <a:latin typeface="+mn-ea"/>
            </a:endParaRPr>
          </a:p>
        </p:txBody>
      </p:sp>
      <p:cxnSp>
        <p:nvCxnSpPr>
          <p:cNvPr id="19" name="直接箭头连接符 18"/>
          <p:cNvCxnSpPr/>
          <p:nvPr/>
        </p:nvCxnSpPr>
        <p:spPr>
          <a:xfrm>
            <a:off x="5340985" y="1996440"/>
            <a:ext cx="26212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340985" y="2256790"/>
            <a:ext cx="26212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linds(horizontal)">
                                      <p:cBhvr>
                                        <p:cTn id="30" dur="500"/>
                                        <p:tgtEl>
                                          <p:spTgt spid="20"/>
                                        </p:tgtEl>
                                      </p:cBhvr>
                                    </p:animEffect>
                                  </p:childTnLst>
                                </p:cTn>
                              </p:par>
                              <p:par>
                                <p:cTn id="31" presetID="3" presetClass="entr" presetSubtype="1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linds(horizontal)">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linds(horizontal)">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linds(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blinds(horizontal)">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blinds(horizontal)">
                                      <p:cBhvr>
                                        <p:cTn id="53" dur="500"/>
                                        <p:tgtEl>
                                          <p:spTgt spid="16"/>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blinds(horizontal)">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P spid="8" grpId="0"/>
      <p:bldP spid="7" grpId="0"/>
      <p:bldP spid="17" grpId="0"/>
      <p:bldP spid="18" grpId="0"/>
      <p:bldP spid="10" grpId="0"/>
      <p:bldP spid="16" grpId="0" animBg="1"/>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姿态融合</a:t>
            </a:r>
            <a:endParaRPr lang="zh-CN" altLang="en-US" sz="1400" b="0">
              <a:solidFill>
                <a:srgbClr val="FFFF00"/>
              </a:solidFill>
              <a:latin typeface="+mn-ea"/>
            </a:endParaRPr>
          </a:p>
        </p:txBody>
      </p:sp>
      <p:sp>
        <p:nvSpPr>
          <p:cNvPr id="9" name="右箭头 8"/>
          <p:cNvSpPr/>
          <p:nvPr/>
        </p:nvSpPr>
        <p:spPr>
          <a:xfrm>
            <a:off x="1845310" y="340042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6489700" y="1024255"/>
            <a:ext cx="1365885"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互补滤波</a:t>
            </a:r>
            <a:endParaRPr lang="zh-CN" altLang="en-US" b="0">
              <a:solidFill>
                <a:srgbClr val="FFFF00"/>
              </a:solidFill>
              <a:latin typeface="+mn-ea"/>
            </a:endParaRPr>
          </a:p>
        </p:txBody>
      </p:sp>
      <p:pic>
        <p:nvPicPr>
          <p:cNvPr id="6" name="图片 5" descr="图片15"/>
          <p:cNvPicPr>
            <a:picLocks noChangeAspect="1"/>
          </p:cNvPicPr>
          <p:nvPr/>
        </p:nvPicPr>
        <p:blipFill>
          <a:blip r:embed="rId4"/>
          <a:stretch>
            <a:fillRect/>
          </a:stretch>
        </p:blipFill>
        <p:spPr>
          <a:xfrm>
            <a:off x="2498090" y="1706880"/>
            <a:ext cx="4704080" cy="3573780"/>
          </a:xfrm>
          <a:prstGeom prst="rect">
            <a:avLst/>
          </a:prstGeom>
        </p:spPr>
      </p:pic>
      <p:pic>
        <p:nvPicPr>
          <p:cNvPr id="21" name="图片 20" descr="图片16"/>
          <p:cNvPicPr>
            <a:picLocks noChangeAspect="1"/>
          </p:cNvPicPr>
          <p:nvPr/>
        </p:nvPicPr>
        <p:blipFill>
          <a:blip r:embed="rId5"/>
          <a:stretch>
            <a:fillRect/>
          </a:stretch>
        </p:blipFill>
        <p:spPr>
          <a:xfrm>
            <a:off x="7326630" y="1706880"/>
            <a:ext cx="4648200" cy="3573780"/>
          </a:xfrm>
          <a:prstGeom prst="rect">
            <a:avLst/>
          </a:prstGeom>
        </p:spPr>
      </p:pic>
      <p:sp>
        <p:nvSpPr>
          <p:cNvPr id="22" name="文本框 21"/>
          <p:cNvSpPr txBox="1"/>
          <p:nvPr/>
        </p:nvSpPr>
        <p:spPr>
          <a:xfrm>
            <a:off x="3011170" y="5318125"/>
            <a:ext cx="232283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a:solidFill>
                  <a:schemeClr val="bg1"/>
                </a:solidFill>
                <a:latin typeface="+mn-ea"/>
              </a:rPr>
              <a:t>Madgwick滤波具体实现</a:t>
            </a:r>
            <a:endParaRPr lang="zh-CN" altLang="en-US" sz="1400">
              <a:solidFill>
                <a:schemeClr val="bg1"/>
              </a:solidFill>
              <a:latin typeface="+mn-ea"/>
            </a:endParaRPr>
          </a:p>
        </p:txBody>
      </p:sp>
      <p:sp>
        <p:nvSpPr>
          <p:cNvPr id="23" name="文本框 22"/>
          <p:cNvSpPr txBox="1"/>
          <p:nvPr/>
        </p:nvSpPr>
        <p:spPr>
          <a:xfrm>
            <a:off x="9163685" y="5318125"/>
            <a:ext cx="232283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a:solidFill>
                  <a:schemeClr val="bg1"/>
                </a:solidFill>
                <a:latin typeface="+mn-ea"/>
              </a:rPr>
              <a:t>Mahony滤波具体实现</a:t>
            </a:r>
            <a:endParaRPr lang="zh-CN" altLang="en-US" sz="1400">
              <a:solidFill>
                <a:schemeClr val="bg1"/>
              </a:solidFill>
              <a:latin typeface="+mn-ea"/>
            </a:endParaRPr>
          </a:p>
        </p:txBody>
      </p:sp>
      <p:sp>
        <p:nvSpPr>
          <p:cNvPr id="24" name="任意多边形 23"/>
          <p:cNvSpPr/>
          <p:nvPr/>
        </p:nvSpPr>
        <p:spPr>
          <a:xfrm>
            <a:off x="5019675" y="5779135"/>
            <a:ext cx="4305935" cy="240665"/>
          </a:xfrm>
          <a:custGeom>
            <a:avLst/>
            <a:gdLst>
              <a:gd name="connisteX0" fmla="*/ 0 w 4305935"/>
              <a:gd name="connsiteY0" fmla="*/ 0 h 240707"/>
              <a:gd name="connisteX1" fmla="*/ 2148840 w 4305935"/>
              <a:gd name="connsiteY1" fmla="*/ 240665 h 240707"/>
              <a:gd name="connisteX2" fmla="*/ 4305935 w 4305935"/>
              <a:gd name="connsiteY2" fmla="*/ 17145 h 240707"/>
            </a:gdLst>
            <a:ahLst/>
            <a:cxnLst>
              <a:cxn ang="0">
                <a:pos x="connisteX0" y="connsiteY0"/>
              </a:cxn>
              <a:cxn ang="0">
                <a:pos x="connisteX1" y="connsiteY1"/>
              </a:cxn>
              <a:cxn ang="0">
                <a:pos x="connisteX2" y="connsiteY2"/>
              </a:cxn>
            </a:cxnLst>
            <a:rect l="l" t="t" r="r" b="b"/>
            <a:pathLst>
              <a:path w="4305935" h="240707">
                <a:moveTo>
                  <a:pt x="0" y="0"/>
                </a:moveTo>
                <a:cubicBezTo>
                  <a:pt x="386715" y="52705"/>
                  <a:pt x="1287780" y="237490"/>
                  <a:pt x="2148840" y="240665"/>
                </a:cubicBezTo>
                <a:cubicBezTo>
                  <a:pt x="3009900" y="243840"/>
                  <a:pt x="3917315" y="66675"/>
                  <a:pt x="4305935" y="17145"/>
                </a:cubicBezTo>
              </a:path>
            </a:pathLst>
          </a:custGeom>
          <a:noFill/>
          <a:ln w="3810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6557645" y="5497830"/>
            <a:ext cx="143573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工程简化版本</a:t>
            </a:r>
            <a:endParaRPr lang="zh-CN" altLang="en-US" sz="1400" b="0">
              <a:solidFill>
                <a:srgbClr val="FFFF00"/>
              </a:solidFill>
              <a:latin typeface="+mn-ea"/>
            </a:endParaRPr>
          </a:p>
        </p:txBody>
      </p:sp>
      <p:sp>
        <p:nvSpPr>
          <p:cNvPr id="26" name="文本框 25"/>
          <p:cNvSpPr txBox="1"/>
          <p:nvPr/>
        </p:nvSpPr>
        <p:spPr>
          <a:xfrm>
            <a:off x="763270" y="6337300"/>
            <a:ext cx="8602345" cy="368300"/>
          </a:xfrm>
          <a:prstGeom prst="rect">
            <a:avLst/>
          </a:prstGeom>
          <a:noFill/>
          <a:ln w="9525">
            <a:noFill/>
          </a:ln>
        </p:spPr>
        <p:txBody>
          <a:bodyPr wrap="square">
            <a:spAutoFit/>
          </a:bodyPr>
          <a:p>
            <a:pPr indent="127000"/>
            <a:r>
              <a:rPr lang="en-US" altLang="zh-CN">
                <a:solidFill>
                  <a:srgbClr val="FFFF00"/>
                </a:solidFill>
                <a:latin typeface="+mn-ea"/>
              </a:rPr>
              <a:t>* </a:t>
            </a:r>
            <a:r>
              <a:rPr lang="zh-CN" altLang="en-US">
                <a:solidFill>
                  <a:srgbClr val="FFFF00"/>
                </a:solidFill>
                <a:latin typeface="+mn-ea"/>
              </a:rPr>
              <a:t>如果想了解</a:t>
            </a:r>
            <a:r>
              <a:rPr lang="en-US" altLang="zh-CN">
                <a:solidFill>
                  <a:srgbClr val="FFFF00"/>
                </a:solidFill>
                <a:latin typeface="+mn-ea"/>
              </a:rPr>
              <a:t>Madgwick</a:t>
            </a:r>
            <a:r>
              <a:rPr lang="zh-CN" altLang="en-US">
                <a:solidFill>
                  <a:srgbClr val="FFFF00"/>
                </a:solidFill>
                <a:latin typeface="+mn-ea"/>
              </a:rPr>
              <a:t>和</a:t>
            </a:r>
            <a:r>
              <a:rPr lang="en-US" altLang="zh-CN">
                <a:solidFill>
                  <a:srgbClr val="FFFF00"/>
                </a:solidFill>
                <a:latin typeface="+mn-ea"/>
              </a:rPr>
              <a:t>Mahony</a:t>
            </a:r>
            <a:r>
              <a:rPr lang="zh-CN" altLang="en-US">
                <a:solidFill>
                  <a:srgbClr val="FFFF00"/>
                </a:solidFill>
                <a:latin typeface="+mn-ea"/>
              </a:rPr>
              <a:t>的详细数学推导过程，请看课本中的对应内容</a:t>
            </a:r>
            <a:endParaRPr lang="zh-CN" altLang="en-US">
              <a:solidFill>
                <a:srgbClr val="FFFF00"/>
              </a:solidFill>
              <a:latin typeface="+mn-ea"/>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linds(horizontal)">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linds(horizontal)">
                                      <p:cBhvr>
                                        <p:cTn id="28" dur="500"/>
                                        <p:tgtEl>
                                          <p:spTgt spid="2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linds(horizontal)">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P spid="23" grpId="0"/>
      <p:bldP spid="24" grpId="0" animBg="1"/>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4" name="圆角矩形 13"/>
          <p:cNvSpPr/>
          <p:nvPr/>
        </p:nvSpPr>
        <p:spPr>
          <a:xfrm>
            <a:off x="2585720" y="1400810"/>
            <a:ext cx="9076690" cy="4513580"/>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4.1 惯性测量单元</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原始数据采集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参数标定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数据滤波</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姿态融合</a:t>
            </a:r>
            <a:endParaRPr lang="zh-CN" altLang="en-US" sz="1400" b="0">
              <a:solidFill>
                <a:srgbClr val="FFFF00"/>
              </a:solidFill>
              <a:latin typeface="+mn-ea"/>
            </a:endParaRPr>
          </a:p>
        </p:txBody>
      </p:sp>
      <p:sp>
        <p:nvSpPr>
          <p:cNvPr id="9" name="右箭头 8"/>
          <p:cNvSpPr/>
          <p:nvPr/>
        </p:nvSpPr>
        <p:spPr>
          <a:xfrm>
            <a:off x="1845310" y="340042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6144895" y="3789045"/>
            <a:ext cx="1428750" cy="644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noAutofit/>
          </a:bodyPr>
          <a:p>
            <a:pPr indent="0">
              <a:lnSpc>
                <a:spcPct val="200000"/>
              </a:lnSpc>
              <a:buFont typeface="Wingdings" panose="05000000000000000000" charset="0"/>
              <a:buNone/>
            </a:pPr>
            <a:r>
              <a:rPr lang="zh-CN" altLang="en-US" sz="1400">
                <a:solidFill>
                  <a:schemeClr val="bg1"/>
                </a:solidFill>
                <a:latin typeface="+mn-ea"/>
              </a:rPr>
              <a:t>Madgwick算法</a:t>
            </a:r>
            <a:endParaRPr lang="zh-CN" altLang="en-US" sz="1400">
              <a:solidFill>
                <a:schemeClr val="bg1"/>
              </a:solidFill>
              <a:latin typeface="+mn-ea"/>
            </a:endParaRPr>
          </a:p>
        </p:txBody>
      </p:sp>
      <p:sp>
        <p:nvSpPr>
          <p:cNvPr id="23" name="文本框 22"/>
          <p:cNvSpPr txBox="1"/>
          <p:nvPr/>
        </p:nvSpPr>
        <p:spPr>
          <a:xfrm>
            <a:off x="9325610" y="3789680"/>
            <a:ext cx="1384300" cy="644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noAutofit/>
          </a:bodyPr>
          <a:p>
            <a:pPr indent="0">
              <a:lnSpc>
                <a:spcPct val="200000"/>
              </a:lnSpc>
              <a:buFont typeface="Wingdings" panose="05000000000000000000" charset="0"/>
              <a:buNone/>
            </a:pPr>
            <a:r>
              <a:rPr lang="zh-CN" altLang="en-US" sz="1400">
                <a:solidFill>
                  <a:schemeClr val="bg1"/>
                </a:solidFill>
                <a:latin typeface="+mn-ea"/>
              </a:rPr>
              <a:t>Mahony算法</a:t>
            </a:r>
            <a:endParaRPr lang="zh-CN" altLang="en-US" sz="1400">
              <a:solidFill>
                <a:schemeClr val="bg1"/>
              </a:solidFill>
              <a:latin typeface="+mn-ea"/>
            </a:endParaRPr>
          </a:p>
        </p:txBody>
      </p:sp>
      <p:sp>
        <p:nvSpPr>
          <p:cNvPr id="24" name="任意多边形 23"/>
          <p:cNvSpPr/>
          <p:nvPr/>
        </p:nvSpPr>
        <p:spPr>
          <a:xfrm>
            <a:off x="6767830" y="4536440"/>
            <a:ext cx="3293745" cy="240665"/>
          </a:xfrm>
          <a:custGeom>
            <a:avLst/>
            <a:gdLst>
              <a:gd name="connisteX0" fmla="*/ 0 w 4305935"/>
              <a:gd name="connsiteY0" fmla="*/ 0 h 240707"/>
              <a:gd name="connisteX1" fmla="*/ 2148840 w 4305935"/>
              <a:gd name="connsiteY1" fmla="*/ 240665 h 240707"/>
              <a:gd name="connisteX2" fmla="*/ 4305935 w 4305935"/>
              <a:gd name="connsiteY2" fmla="*/ 17145 h 240707"/>
            </a:gdLst>
            <a:ahLst/>
            <a:cxnLst>
              <a:cxn ang="0">
                <a:pos x="connisteX0" y="connsiteY0"/>
              </a:cxn>
              <a:cxn ang="0">
                <a:pos x="connisteX1" y="connsiteY1"/>
              </a:cxn>
              <a:cxn ang="0">
                <a:pos x="connisteX2" y="connsiteY2"/>
              </a:cxn>
            </a:cxnLst>
            <a:rect l="l" t="t" r="r" b="b"/>
            <a:pathLst>
              <a:path w="4305935" h="240707">
                <a:moveTo>
                  <a:pt x="0" y="0"/>
                </a:moveTo>
                <a:cubicBezTo>
                  <a:pt x="386715" y="52705"/>
                  <a:pt x="1287780" y="237490"/>
                  <a:pt x="2148840" y="240665"/>
                </a:cubicBezTo>
                <a:cubicBezTo>
                  <a:pt x="3009900" y="243840"/>
                  <a:pt x="3917315" y="66675"/>
                  <a:pt x="4305935" y="17145"/>
                </a:cubicBezTo>
              </a:path>
            </a:pathLst>
          </a:custGeom>
          <a:noFill/>
          <a:ln w="3810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7773035" y="4780280"/>
            <a:ext cx="143573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0000"/>
                </a:solidFill>
                <a:latin typeface="+mn-ea"/>
              </a:rPr>
              <a:t>工程简化版本</a:t>
            </a:r>
            <a:endParaRPr lang="zh-CN" altLang="en-US" sz="1400" b="0">
              <a:solidFill>
                <a:srgbClr val="FF0000"/>
              </a:solidFill>
              <a:latin typeface="+mn-ea"/>
            </a:endParaRPr>
          </a:p>
        </p:txBody>
      </p:sp>
      <p:sp>
        <p:nvSpPr>
          <p:cNvPr id="5" name="文本框 4"/>
          <p:cNvSpPr txBox="1"/>
          <p:nvPr/>
        </p:nvSpPr>
        <p:spPr>
          <a:xfrm>
            <a:off x="3581400" y="2355215"/>
            <a:ext cx="1365885" cy="792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noAutofit/>
          </a:bodyPr>
          <a:p>
            <a:pPr indent="0">
              <a:lnSpc>
                <a:spcPct val="200000"/>
              </a:lnSpc>
              <a:buFont typeface="Wingdings" panose="05000000000000000000" charset="0"/>
              <a:buNone/>
            </a:pPr>
            <a:r>
              <a:rPr lang="zh-CN" altLang="en-US" b="0">
                <a:solidFill>
                  <a:srgbClr val="FFFF00"/>
                </a:solidFill>
                <a:latin typeface="+mn-ea"/>
              </a:rPr>
              <a:t>卡尔曼滤波</a:t>
            </a:r>
            <a:endParaRPr lang="zh-CN" altLang="en-US" b="0">
              <a:solidFill>
                <a:srgbClr val="FFFF00"/>
              </a:solidFill>
              <a:latin typeface="+mn-ea"/>
            </a:endParaRPr>
          </a:p>
        </p:txBody>
      </p:sp>
      <p:sp>
        <p:nvSpPr>
          <p:cNvPr id="4" name="右箭头 3"/>
          <p:cNvSpPr/>
          <p:nvPr/>
        </p:nvSpPr>
        <p:spPr>
          <a:xfrm>
            <a:off x="5356860" y="2788920"/>
            <a:ext cx="197231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7690485" y="2355215"/>
            <a:ext cx="1365885" cy="792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noAutofit/>
          </a:bodyPr>
          <a:p>
            <a:pPr indent="0">
              <a:lnSpc>
                <a:spcPct val="200000"/>
              </a:lnSpc>
              <a:buFont typeface="Wingdings" panose="05000000000000000000" charset="0"/>
              <a:buNone/>
            </a:pPr>
            <a:r>
              <a:rPr lang="zh-CN" altLang="en-US" b="0">
                <a:solidFill>
                  <a:srgbClr val="FFFF00"/>
                </a:solidFill>
                <a:latin typeface="+mn-ea"/>
              </a:rPr>
              <a:t>互补滤波</a:t>
            </a:r>
            <a:endParaRPr lang="zh-CN" altLang="en-US" b="0">
              <a:solidFill>
                <a:srgbClr val="FFFF00"/>
              </a:solidFill>
              <a:latin typeface="+mn-ea"/>
            </a:endParaRPr>
          </a:p>
        </p:txBody>
      </p:sp>
      <p:sp>
        <p:nvSpPr>
          <p:cNvPr id="10" name="文本框 9"/>
          <p:cNvSpPr txBox="1"/>
          <p:nvPr/>
        </p:nvSpPr>
        <p:spPr>
          <a:xfrm>
            <a:off x="5667375" y="2202180"/>
            <a:ext cx="1365885"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0000"/>
                </a:solidFill>
                <a:latin typeface="+mn-ea"/>
              </a:rPr>
              <a:t>低配</a:t>
            </a:r>
            <a:r>
              <a:rPr lang="zh-CN" altLang="en-US">
                <a:solidFill>
                  <a:srgbClr val="FF0000"/>
                </a:solidFill>
                <a:latin typeface="+mn-ea"/>
                <a:sym typeface="+mn-ea"/>
              </a:rPr>
              <a:t>简化</a:t>
            </a:r>
            <a:r>
              <a:rPr lang="zh-CN" altLang="en-US" b="0">
                <a:solidFill>
                  <a:srgbClr val="FF0000"/>
                </a:solidFill>
                <a:latin typeface="+mn-ea"/>
              </a:rPr>
              <a:t>版</a:t>
            </a:r>
            <a:endParaRPr lang="zh-CN" altLang="en-US" b="0">
              <a:solidFill>
                <a:srgbClr val="FF0000"/>
              </a:solidFill>
              <a:latin typeface="+mn-ea"/>
            </a:endParaRPr>
          </a:p>
        </p:txBody>
      </p:sp>
      <p:sp>
        <p:nvSpPr>
          <p:cNvPr id="17" name="文本框 16"/>
          <p:cNvSpPr txBox="1"/>
          <p:nvPr/>
        </p:nvSpPr>
        <p:spPr>
          <a:xfrm>
            <a:off x="3666490" y="1679575"/>
            <a:ext cx="1365885" cy="583565"/>
          </a:xfrm>
          <a:prstGeom prst="rect">
            <a:avLst/>
          </a:prstGeom>
          <a:noFill/>
          <a:ln w="9525">
            <a:noFill/>
          </a:ln>
        </p:spPr>
        <p:txBody>
          <a:bodyPr wrap="square">
            <a:spAutoFit/>
          </a:bodyPr>
          <a:p>
            <a:pPr indent="0" algn="ctr">
              <a:lnSpc>
                <a:spcPct val="100000"/>
              </a:lnSpc>
              <a:buFont typeface="Wingdings" panose="05000000000000000000" charset="0"/>
              <a:buNone/>
            </a:pPr>
            <a:r>
              <a:rPr lang="zh-CN" altLang="en-US" sz="1600" b="0">
                <a:solidFill>
                  <a:srgbClr val="FFFF00"/>
                </a:solidFill>
                <a:latin typeface="+mn-ea"/>
              </a:rPr>
              <a:t>性能很好</a:t>
            </a:r>
            <a:endParaRPr lang="zh-CN" altLang="en-US" sz="1600" b="0">
              <a:solidFill>
                <a:srgbClr val="FFFF00"/>
              </a:solidFill>
              <a:latin typeface="+mn-ea"/>
            </a:endParaRPr>
          </a:p>
          <a:p>
            <a:pPr indent="0" algn="ctr">
              <a:lnSpc>
                <a:spcPct val="100000"/>
              </a:lnSpc>
              <a:buFont typeface="Wingdings" panose="05000000000000000000" charset="0"/>
              <a:buNone/>
            </a:pPr>
            <a:r>
              <a:rPr lang="zh-CN" altLang="en-US" sz="1600" b="0">
                <a:solidFill>
                  <a:srgbClr val="FFFF00"/>
                </a:solidFill>
                <a:latin typeface="+mn-ea"/>
              </a:rPr>
              <a:t>计算量很大</a:t>
            </a:r>
            <a:endParaRPr lang="zh-CN" altLang="en-US" sz="1600" b="0">
              <a:solidFill>
                <a:srgbClr val="FFFF00"/>
              </a:solidFill>
              <a:latin typeface="+mn-ea"/>
            </a:endParaRPr>
          </a:p>
        </p:txBody>
      </p:sp>
      <p:sp>
        <p:nvSpPr>
          <p:cNvPr id="18" name="文本框 17"/>
          <p:cNvSpPr txBox="1"/>
          <p:nvPr/>
        </p:nvSpPr>
        <p:spPr>
          <a:xfrm>
            <a:off x="7653655" y="1679575"/>
            <a:ext cx="1365885" cy="583565"/>
          </a:xfrm>
          <a:prstGeom prst="rect">
            <a:avLst/>
          </a:prstGeom>
          <a:noFill/>
          <a:ln w="9525">
            <a:noFill/>
          </a:ln>
        </p:spPr>
        <p:txBody>
          <a:bodyPr wrap="square">
            <a:spAutoFit/>
          </a:bodyPr>
          <a:p>
            <a:pPr indent="0" algn="ctr">
              <a:lnSpc>
                <a:spcPct val="100000"/>
              </a:lnSpc>
              <a:buFont typeface="Wingdings" panose="05000000000000000000" charset="0"/>
              <a:buNone/>
            </a:pPr>
            <a:r>
              <a:rPr lang="zh-CN" altLang="en-US" sz="1600" b="0">
                <a:solidFill>
                  <a:srgbClr val="FFFF00"/>
                </a:solidFill>
                <a:latin typeface="+mn-ea"/>
              </a:rPr>
              <a:t>性能较好</a:t>
            </a:r>
            <a:endParaRPr lang="zh-CN" altLang="en-US" sz="1600" b="0">
              <a:solidFill>
                <a:srgbClr val="FFFF00"/>
              </a:solidFill>
              <a:latin typeface="+mn-ea"/>
            </a:endParaRPr>
          </a:p>
          <a:p>
            <a:pPr indent="0" algn="ctr">
              <a:lnSpc>
                <a:spcPct val="100000"/>
              </a:lnSpc>
              <a:buFont typeface="Wingdings" panose="05000000000000000000" charset="0"/>
              <a:buNone/>
            </a:pPr>
            <a:r>
              <a:rPr lang="zh-CN" altLang="en-US" sz="1600" b="0">
                <a:solidFill>
                  <a:srgbClr val="FFFF00"/>
                </a:solidFill>
                <a:latin typeface="+mn-ea"/>
              </a:rPr>
              <a:t>计算量较小</a:t>
            </a:r>
            <a:endParaRPr lang="zh-CN" altLang="en-US" sz="1600" b="0">
              <a:solidFill>
                <a:srgbClr val="FFFF00"/>
              </a:solidFill>
              <a:latin typeface="+mn-ea"/>
            </a:endParaRPr>
          </a:p>
        </p:txBody>
      </p:sp>
      <p:cxnSp>
        <p:nvCxnSpPr>
          <p:cNvPr id="19" name="直接箭头连接符 18"/>
          <p:cNvCxnSpPr/>
          <p:nvPr/>
        </p:nvCxnSpPr>
        <p:spPr>
          <a:xfrm>
            <a:off x="5032375" y="1866900"/>
            <a:ext cx="26212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032375" y="2127250"/>
            <a:ext cx="26212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右大括号 11"/>
          <p:cNvSpPr/>
          <p:nvPr/>
        </p:nvSpPr>
        <p:spPr>
          <a:xfrm rot="16200000">
            <a:off x="8208645" y="2084070"/>
            <a:ext cx="328930" cy="2875280"/>
          </a:xfrm>
          <a:prstGeom prst="rightBrace">
            <a:avLst>
              <a:gd name="adj1" fmla="val 8333"/>
              <a:gd name="adj2" fmla="val 50537"/>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par>
                                <p:cTn id="26" presetID="3" presetClass="entr" presetSubtype="1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par>
                                <p:cTn id="29" presetID="3" presetClass="entr" presetSubtype="1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linds(horizontal)">
                                      <p:cBhvr>
                                        <p:cTn id="31" dur="500"/>
                                        <p:tgtEl>
                                          <p:spTgt spid="2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linds(horizontal)">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linds(horizontal)">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blinds(horizontal)">
                                      <p:cBhvr>
                                        <p:cTn id="44" dur="500"/>
                                        <p:tgtEl>
                                          <p:spTgt spid="22"/>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linds(horizontal)">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blinds(horizontal)">
                                      <p:cBhvr>
                                        <p:cTn id="52" dur="500"/>
                                        <p:tgtEl>
                                          <p:spTgt spid="24"/>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blinds(horizontal)">
                                      <p:cBhvr>
                                        <p:cTn id="5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10" grpId="0"/>
      <p:bldP spid="8" grpId="0" animBg="1"/>
      <p:bldP spid="17" grpId="0"/>
      <p:bldP spid="18" grpId="0"/>
      <p:bldP spid="12" grpId="0" animBg="1"/>
      <p:bldP spid="22" grpId="0" animBg="1"/>
      <p:bldP spid="23" grpId="0" animBg="1"/>
      <p:bldP spid="24" grpId="0" animBg="1"/>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nvSpPr>
        <p:spPr>
          <a:xfrm>
            <a:off x="2146300" y="2000885"/>
            <a:ext cx="3387090" cy="2553335"/>
          </a:xfrm>
          <a:prstGeom prst="rect">
            <a:avLst/>
          </a:prstGeom>
          <a:noFill/>
        </p:spPr>
        <p:txBody>
          <a:bodyPr wrap="none" rtlCol="0">
            <a:spAutoFit/>
          </a:bodyPr>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4.1 惯性测量单元</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4.2 激光雷达</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4.3 相机</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4.4 带编码器的减速电机</a:t>
            </a:r>
            <a:endParaRPr lang="zh-CN" altLang="en-US"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a:t>
            </a:r>
            <a:r>
              <a:rPr lang="en-US" altLang="zh-CN" sz="2000">
                <a:solidFill>
                  <a:srgbClr val="9CC2F0"/>
                </a:solidFill>
                <a:sym typeface="+mn-ea"/>
              </a:rPr>
              <a:t>2</a:t>
            </a:r>
            <a:r>
              <a:rPr lang="zh-CN" altLang="en-US" sz="2000">
                <a:solidFill>
                  <a:srgbClr val="9CC2F0"/>
                </a:solidFill>
                <a:sym typeface="+mn-ea"/>
              </a:rPr>
              <a:t> </a:t>
            </a:r>
            <a:r>
              <a:rPr lang="zh-CN" altLang="en-US" sz="2000">
                <a:solidFill>
                  <a:srgbClr val="9CC2F0"/>
                </a:solidFill>
                <a:sym typeface="+mn-ea"/>
              </a:rPr>
              <a:t>激光雷达</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7" name="文本框 6"/>
          <p:cNvSpPr txBox="1"/>
          <p:nvPr/>
        </p:nvSpPr>
        <p:spPr>
          <a:xfrm>
            <a:off x="4683760" y="1264285"/>
            <a:ext cx="2454275" cy="829945"/>
          </a:xfrm>
          <a:prstGeom prst="rect">
            <a:avLst/>
          </a:prstGeom>
          <a:noFill/>
          <a:ln w="9525">
            <a:noFill/>
          </a:ln>
        </p:spPr>
        <p:txBody>
          <a:bodyPr wrap="square">
            <a:spAutoFit/>
          </a:bodyPr>
          <a:p>
            <a:pPr indent="0">
              <a:lnSpc>
                <a:spcPct val="200000"/>
              </a:lnSpc>
              <a:buFont typeface="Wingdings" panose="05000000000000000000" charset="0"/>
              <a:buNone/>
            </a:pPr>
            <a:r>
              <a:rPr lang="zh-CN" altLang="en-US" sz="2400" b="0">
                <a:solidFill>
                  <a:srgbClr val="FFFF00"/>
                </a:solidFill>
                <a:latin typeface="+mn-ea"/>
              </a:rPr>
              <a:t>什么是雷达？</a:t>
            </a:r>
            <a:endParaRPr lang="zh-CN" altLang="en-US" sz="2400" b="0">
              <a:solidFill>
                <a:srgbClr val="FFFF00"/>
              </a:solidFill>
              <a:latin typeface="+mn-ea"/>
            </a:endParaRPr>
          </a:p>
        </p:txBody>
      </p:sp>
      <p:pic>
        <p:nvPicPr>
          <p:cNvPr id="6" name="图片 5" descr="图片17"/>
          <p:cNvPicPr>
            <a:picLocks noChangeAspect="1"/>
          </p:cNvPicPr>
          <p:nvPr/>
        </p:nvPicPr>
        <p:blipFill>
          <a:blip r:embed="rId4"/>
          <a:stretch>
            <a:fillRect/>
          </a:stretch>
        </p:blipFill>
        <p:spPr>
          <a:xfrm>
            <a:off x="1670685" y="2239010"/>
            <a:ext cx="8674735" cy="2787650"/>
          </a:xfrm>
          <a:prstGeom prst="rect">
            <a:avLst/>
          </a:prstGeom>
        </p:spPr>
      </p:pic>
      <p:sp>
        <p:nvSpPr>
          <p:cNvPr id="16" name="文本框 15"/>
          <p:cNvSpPr txBox="1"/>
          <p:nvPr/>
        </p:nvSpPr>
        <p:spPr>
          <a:xfrm>
            <a:off x="3462655" y="5171440"/>
            <a:ext cx="2454275" cy="1288415"/>
          </a:xfrm>
          <a:prstGeom prst="rect">
            <a:avLst/>
          </a:prstGeom>
          <a:noFill/>
          <a:ln w="9525">
            <a:noFill/>
          </a:ln>
        </p:spPr>
        <p:txBody>
          <a:bodyPr wrap="square">
            <a:noAutofit/>
          </a:bodyPr>
          <a:p>
            <a:pPr indent="0">
              <a:lnSpc>
                <a:spcPct val="200000"/>
              </a:lnSpc>
              <a:buFont typeface="Wingdings" panose="05000000000000000000" charset="0"/>
              <a:buNone/>
            </a:pPr>
            <a:r>
              <a:rPr lang="zh-CN" altLang="en-US" b="0">
                <a:solidFill>
                  <a:srgbClr val="FFFF00"/>
                </a:solidFill>
                <a:latin typeface="+mn-ea"/>
              </a:rPr>
              <a:t>①探测介质</a:t>
            </a:r>
            <a:endParaRPr lang="zh-CN" altLang="en-US" b="0">
              <a:solidFill>
                <a:srgbClr val="FFFF00"/>
              </a:solidFill>
              <a:latin typeface="+mn-ea"/>
            </a:endParaRPr>
          </a:p>
          <a:p>
            <a:pPr indent="0">
              <a:lnSpc>
                <a:spcPct val="200000"/>
              </a:lnSpc>
              <a:buFont typeface="Wingdings" panose="05000000000000000000" charset="0"/>
              <a:buNone/>
            </a:pPr>
            <a:r>
              <a:rPr lang="zh-CN" altLang="en-US" b="0">
                <a:solidFill>
                  <a:srgbClr val="FFFF00"/>
                </a:solidFill>
                <a:latin typeface="+mn-ea"/>
              </a:rPr>
              <a:t>②距离测量</a:t>
            </a:r>
            <a:endParaRPr lang="zh-CN" altLang="en-US" b="0">
              <a:solidFill>
                <a:srgbClr val="FFFF00"/>
              </a:solidFill>
              <a:latin typeface="+mn-ea"/>
            </a:endParaRPr>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a:t>
            </a:r>
            <a:r>
              <a:rPr lang="en-US" altLang="zh-CN" sz="2000">
                <a:solidFill>
                  <a:srgbClr val="9CC2F0"/>
                </a:solidFill>
                <a:sym typeface="+mn-ea"/>
              </a:rPr>
              <a:t>2</a:t>
            </a:r>
            <a:r>
              <a:rPr lang="zh-CN" altLang="en-US" sz="2000">
                <a:solidFill>
                  <a:srgbClr val="9CC2F0"/>
                </a:solidFill>
                <a:sym typeface="+mn-ea"/>
              </a:rPr>
              <a:t> </a:t>
            </a:r>
            <a:r>
              <a:rPr lang="zh-CN" altLang="en-US" sz="2000">
                <a:solidFill>
                  <a:srgbClr val="9CC2F0"/>
                </a:solidFill>
                <a:sym typeface="+mn-ea"/>
              </a:rPr>
              <a:t>激光雷达</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性能参数</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数据处理</a:t>
            </a:r>
            <a:endParaRPr lang="zh-CN" altLang="en-US" sz="1400" b="0">
              <a:solidFill>
                <a:schemeClr val="bg1"/>
              </a:solidFill>
              <a:latin typeface="+mn-ea"/>
            </a:endParaRPr>
          </a:p>
        </p:txBody>
      </p:sp>
      <p:sp>
        <p:nvSpPr>
          <p:cNvPr id="9" name="右箭头 8"/>
          <p:cNvSpPr/>
          <p:nvPr/>
        </p:nvSpPr>
        <p:spPr>
          <a:xfrm>
            <a:off x="1841500" y="167322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605405" y="1415415"/>
            <a:ext cx="314325" cy="7721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056255" y="1285240"/>
            <a:ext cx="2350770"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测距原理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扫描原理</a:t>
            </a:r>
            <a:endParaRPr lang="zh-CN" altLang="en-US" sz="1400" b="0">
              <a:solidFill>
                <a:schemeClr val="bg1"/>
              </a:solidFill>
              <a:latin typeface="+mn-ea"/>
            </a:endParaRPr>
          </a:p>
        </p:txBody>
      </p:sp>
      <p:pic>
        <p:nvPicPr>
          <p:cNvPr id="4" name="图片 3" descr="图片18"/>
          <p:cNvPicPr>
            <a:picLocks noChangeAspect="1"/>
          </p:cNvPicPr>
          <p:nvPr/>
        </p:nvPicPr>
        <p:blipFill>
          <a:blip r:embed="rId4"/>
          <a:stretch>
            <a:fillRect/>
          </a:stretch>
        </p:blipFill>
        <p:spPr>
          <a:xfrm>
            <a:off x="2026285" y="2748915"/>
            <a:ext cx="4410075" cy="2677795"/>
          </a:xfrm>
          <a:prstGeom prst="rect">
            <a:avLst/>
          </a:prstGeom>
        </p:spPr>
      </p:pic>
      <p:sp>
        <p:nvSpPr>
          <p:cNvPr id="5" name="文本框 4"/>
          <p:cNvSpPr txBox="1"/>
          <p:nvPr/>
        </p:nvSpPr>
        <p:spPr>
          <a:xfrm>
            <a:off x="3514090" y="5426710"/>
            <a:ext cx="143573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三角测距</a:t>
            </a:r>
            <a:endParaRPr lang="zh-CN" altLang="en-US" sz="1400" b="0">
              <a:solidFill>
                <a:srgbClr val="FFFF00"/>
              </a:solidFill>
              <a:latin typeface="+mn-ea"/>
            </a:endParaRPr>
          </a:p>
        </p:txBody>
      </p:sp>
      <p:pic>
        <p:nvPicPr>
          <p:cNvPr id="6" name="图片 5" descr="图片19"/>
          <p:cNvPicPr>
            <a:picLocks noChangeAspect="1"/>
          </p:cNvPicPr>
          <p:nvPr/>
        </p:nvPicPr>
        <p:blipFill>
          <a:blip r:embed="rId5"/>
          <a:stretch>
            <a:fillRect/>
          </a:stretch>
        </p:blipFill>
        <p:spPr>
          <a:xfrm>
            <a:off x="7052310" y="3078480"/>
            <a:ext cx="4743450" cy="2019300"/>
          </a:xfrm>
          <a:prstGeom prst="rect">
            <a:avLst/>
          </a:prstGeom>
        </p:spPr>
      </p:pic>
      <p:sp>
        <p:nvSpPr>
          <p:cNvPr id="10" name="文本框 9"/>
          <p:cNvSpPr txBox="1"/>
          <p:nvPr/>
        </p:nvSpPr>
        <p:spPr>
          <a:xfrm>
            <a:off x="8341360" y="5135880"/>
            <a:ext cx="2164715" cy="52197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400" b="0">
                <a:solidFill>
                  <a:srgbClr val="FFFF00"/>
                </a:solidFill>
                <a:latin typeface="+mn-ea"/>
              </a:rPr>
              <a:t>TOF</a:t>
            </a:r>
            <a:r>
              <a:rPr lang="zh-CN" altLang="en-US" sz="1400" b="0">
                <a:solidFill>
                  <a:srgbClr val="FFFF00"/>
                </a:solidFill>
                <a:latin typeface="+mn-ea"/>
              </a:rPr>
              <a:t>（</a:t>
            </a:r>
            <a:r>
              <a:rPr lang="en-US" altLang="zh-CN" sz="1400">
                <a:solidFill>
                  <a:srgbClr val="FFFF00"/>
                </a:solidFill>
                <a:latin typeface="+mn-ea"/>
                <a:sym typeface="+mn-ea"/>
              </a:rPr>
              <a:t>Time of Fly</a:t>
            </a:r>
            <a:r>
              <a:rPr lang="zh-CN" altLang="en-US" sz="1400" b="0">
                <a:solidFill>
                  <a:srgbClr val="FFFF00"/>
                </a:solidFill>
                <a:latin typeface="+mn-ea"/>
              </a:rPr>
              <a:t>）测距</a:t>
            </a:r>
            <a:endParaRPr lang="en-US" altLang="zh-CN" sz="1400" b="0">
              <a:solidFill>
                <a:srgbClr val="FFFF00"/>
              </a:solidFill>
              <a:latin typeface="+mn-ea"/>
            </a:endParaRPr>
          </a:p>
        </p:txBody>
      </p:sp>
      <p:sp>
        <p:nvSpPr>
          <p:cNvPr id="14" name="任意多边形 13"/>
          <p:cNvSpPr/>
          <p:nvPr/>
        </p:nvSpPr>
        <p:spPr>
          <a:xfrm>
            <a:off x="2505710" y="3218180"/>
            <a:ext cx="2037080" cy="1917700"/>
          </a:xfrm>
          <a:custGeom>
            <a:avLst/>
            <a:gdLst>
              <a:gd name="connisteX0" fmla="*/ 10160 w 2037080"/>
              <a:gd name="connsiteY0" fmla="*/ 1917700 h 1917700"/>
              <a:gd name="connisteX1" fmla="*/ 0 w 2037080"/>
              <a:gd name="connsiteY1" fmla="*/ 0 h 1917700"/>
              <a:gd name="connisteX2" fmla="*/ 2037080 w 2037080"/>
              <a:gd name="connsiteY2" fmla="*/ 0 h 1917700"/>
              <a:gd name="connisteX3" fmla="*/ 10160 w 2037080"/>
              <a:gd name="connsiteY3" fmla="*/ 1917700 h 1917700"/>
            </a:gdLst>
            <a:ahLst/>
            <a:cxnLst>
              <a:cxn ang="0">
                <a:pos x="connisteX0" y="connsiteY0"/>
              </a:cxn>
              <a:cxn ang="0">
                <a:pos x="connisteX1" y="connsiteY1"/>
              </a:cxn>
              <a:cxn ang="0">
                <a:pos x="connisteX2" y="connsiteY2"/>
              </a:cxn>
              <a:cxn ang="0">
                <a:pos x="connisteX3" y="connsiteY3"/>
              </a:cxn>
            </a:cxnLst>
            <a:rect l="l" t="t" r="r" b="b"/>
            <a:pathLst>
              <a:path w="2037080" h="1917700">
                <a:moveTo>
                  <a:pt x="10160" y="1917700"/>
                </a:moveTo>
                <a:lnTo>
                  <a:pt x="0" y="0"/>
                </a:lnTo>
                <a:lnTo>
                  <a:pt x="2037080" y="0"/>
                </a:lnTo>
                <a:lnTo>
                  <a:pt x="10160" y="1917700"/>
                </a:lnTo>
                <a:close/>
              </a:path>
            </a:pathLst>
          </a:cu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3055620" y="5924550"/>
            <a:ext cx="199136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（成本低，精度低）</a:t>
            </a:r>
            <a:endParaRPr lang="zh-CN" altLang="en-US" sz="1400" b="0">
              <a:solidFill>
                <a:srgbClr val="FFFF00"/>
              </a:solidFill>
              <a:latin typeface="+mn-ea"/>
            </a:endParaRPr>
          </a:p>
        </p:txBody>
      </p:sp>
      <p:sp>
        <p:nvSpPr>
          <p:cNvPr id="17" name="文本框 16"/>
          <p:cNvSpPr txBox="1"/>
          <p:nvPr/>
        </p:nvSpPr>
        <p:spPr>
          <a:xfrm>
            <a:off x="8514715" y="5657850"/>
            <a:ext cx="199136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（成本高，精度高）</a:t>
            </a:r>
            <a:endParaRPr lang="zh-CN" altLang="en-US" sz="1400" b="0">
              <a:solidFill>
                <a:srgbClr val="FFFF00"/>
              </a:solidFill>
              <a:latin typeface="+mn-ea"/>
            </a:endParaRPr>
          </a:p>
        </p:txBody>
      </p:sp>
      <p:sp>
        <p:nvSpPr>
          <p:cNvPr id="19" name="任意多边形 18"/>
          <p:cNvSpPr/>
          <p:nvPr/>
        </p:nvSpPr>
        <p:spPr>
          <a:xfrm>
            <a:off x="9246235" y="3902075"/>
            <a:ext cx="2294255" cy="453390"/>
          </a:xfrm>
          <a:custGeom>
            <a:avLst/>
            <a:gdLst>
              <a:gd name="connisteX0" fmla="*/ 0 w 2294038"/>
              <a:gd name="connsiteY0" fmla="*/ 35342 h 453486"/>
              <a:gd name="connisteX1" fmla="*/ 1986915 w 2294038"/>
              <a:gd name="connsiteY1" fmla="*/ 35342 h 453486"/>
              <a:gd name="connisteX2" fmla="*/ 2006600 w 2294038"/>
              <a:gd name="connsiteY2" fmla="*/ 414437 h 453486"/>
              <a:gd name="connisteX3" fmla="*/ 29845 w 2294038"/>
              <a:gd name="connsiteY3" fmla="*/ 424597 h 453486"/>
            </a:gdLst>
            <a:ahLst/>
            <a:cxnLst>
              <a:cxn ang="0">
                <a:pos x="connisteX0" y="connsiteY0"/>
              </a:cxn>
              <a:cxn ang="0">
                <a:pos x="connisteX1" y="connsiteY1"/>
              </a:cxn>
              <a:cxn ang="0">
                <a:pos x="connisteX2" y="connsiteY2"/>
              </a:cxn>
              <a:cxn ang="0">
                <a:pos x="connisteX3" y="connsiteY3"/>
              </a:cxn>
            </a:cxnLst>
            <a:rect l="l" t="t" r="r" b="b"/>
            <a:pathLst>
              <a:path w="2294038" h="453486">
                <a:moveTo>
                  <a:pt x="0" y="35343"/>
                </a:moveTo>
                <a:cubicBezTo>
                  <a:pt x="396875" y="27723"/>
                  <a:pt x="1585595" y="-40222"/>
                  <a:pt x="1986915" y="35343"/>
                </a:cubicBezTo>
                <a:cubicBezTo>
                  <a:pt x="2388235" y="110908"/>
                  <a:pt x="2397760" y="336333"/>
                  <a:pt x="2006600" y="414438"/>
                </a:cubicBezTo>
                <a:cubicBezTo>
                  <a:pt x="1615440" y="492543"/>
                  <a:pt x="425450" y="430313"/>
                  <a:pt x="29845" y="424598"/>
                </a:cubicBezTo>
              </a:path>
            </a:pathLst>
          </a:custGeom>
          <a:noFill/>
          <a:ln w="38100">
            <a:solidFill>
              <a:srgbClr val="FF3D3D"/>
            </a:solidFill>
            <a:headEnd type="oval"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circle(in)">
                                      <p:cBhvr>
                                        <p:cTn id="30" dur="20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linds(horizontal)">
                                      <p:cBhvr>
                                        <p:cTn id="35" dur="500"/>
                                        <p:tgtEl>
                                          <p:spTgt spid="6"/>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ox(in)">
                                      <p:cBhvr>
                                        <p:cTn id="43" dur="20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blinds(horizontal)">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blinds(horizontal)">
                                      <p:cBhvr>
                                        <p:cTn id="5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p:bldP spid="5" grpId="0"/>
      <p:bldP spid="14" grpId="0" animBg="1"/>
      <p:bldP spid="10" grpId="0"/>
      <p:bldP spid="19" grpId="0" animBg="1"/>
      <p:bldP spid="16"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a:t>
            </a:r>
            <a:r>
              <a:rPr lang="en-US" altLang="zh-CN" sz="2000">
                <a:solidFill>
                  <a:srgbClr val="9CC2F0"/>
                </a:solidFill>
                <a:sym typeface="+mn-ea"/>
              </a:rPr>
              <a:t>2</a:t>
            </a:r>
            <a:r>
              <a:rPr lang="zh-CN" altLang="en-US" sz="2000">
                <a:solidFill>
                  <a:srgbClr val="9CC2F0"/>
                </a:solidFill>
                <a:sym typeface="+mn-ea"/>
              </a:rPr>
              <a:t> </a:t>
            </a:r>
            <a:r>
              <a:rPr lang="zh-CN" altLang="en-US" sz="2000">
                <a:solidFill>
                  <a:srgbClr val="9CC2F0"/>
                </a:solidFill>
                <a:sym typeface="+mn-ea"/>
              </a:rPr>
              <a:t>激光雷达</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性能参数</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数据处理</a:t>
            </a:r>
            <a:endParaRPr lang="zh-CN" altLang="en-US" sz="1400" b="0">
              <a:solidFill>
                <a:schemeClr val="bg1"/>
              </a:solidFill>
              <a:latin typeface="+mn-ea"/>
            </a:endParaRPr>
          </a:p>
        </p:txBody>
      </p:sp>
      <p:sp>
        <p:nvSpPr>
          <p:cNvPr id="9" name="右箭头 8"/>
          <p:cNvSpPr/>
          <p:nvPr/>
        </p:nvSpPr>
        <p:spPr>
          <a:xfrm>
            <a:off x="1841500" y="167322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605405" y="1415415"/>
            <a:ext cx="314325" cy="7721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056255" y="1285240"/>
            <a:ext cx="2350770"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测距原理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扫描原理</a:t>
            </a:r>
            <a:endParaRPr lang="zh-CN" altLang="en-US" sz="1400" b="0">
              <a:solidFill>
                <a:srgbClr val="FFFF00"/>
              </a:solidFill>
              <a:latin typeface="+mn-ea"/>
            </a:endParaRPr>
          </a:p>
        </p:txBody>
      </p:sp>
      <p:sp>
        <p:nvSpPr>
          <p:cNvPr id="12" name="文本框 11"/>
          <p:cNvSpPr txBox="1"/>
          <p:nvPr/>
        </p:nvSpPr>
        <p:spPr>
          <a:xfrm>
            <a:off x="5727700" y="5556250"/>
            <a:ext cx="182181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测距模组旋转机构</a:t>
            </a:r>
            <a:endParaRPr lang="zh-CN" altLang="en-US" sz="1400" b="0">
              <a:solidFill>
                <a:srgbClr val="FFFF00"/>
              </a:solidFill>
              <a:latin typeface="+mn-ea"/>
            </a:endParaRPr>
          </a:p>
        </p:txBody>
      </p:sp>
      <p:pic>
        <p:nvPicPr>
          <p:cNvPr id="18" name="图片 17" descr="图片20"/>
          <p:cNvPicPr>
            <a:picLocks noChangeAspect="1"/>
          </p:cNvPicPr>
          <p:nvPr/>
        </p:nvPicPr>
        <p:blipFill>
          <a:blip r:embed="rId4"/>
          <a:stretch>
            <a:fillRect/>
          </a:stretch>
        </p:blipFill>
        <p:spPr>
          <a:xfrm>
            <a:off x="2605405" y="2670810"/>
            <a:ext cx="7846060" cy="2885440"/>
          </a:xfrm>
          <a:prstGeom prst="rect">
            <a:avLst/>
          </a:prstGeom>
        </p:spPr>
      </p:pic>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a:t>
            </a:r>
            <a:r>
              <a:rPr lang="en-US" altLang="zh-CN" sz="2000">
                <a:solidFill>
                  <a:srgbClr val="9CC2F0"/>
                </a:solidFill>
                <a:sym typeface="+mn-ea"/>
              </a:rPr>
              <a:t>2</a:t>
            </a:r>
            <a:r>
              <a:rPr lang="zh-CN" altLang="en-US" sz="2000">
                <a:solidFill>
                  <a:srgbClr val="9CC2F0"/>
                </a:solidFill>
                <a:sym typeface="+mn-ea"/>
              </a:rPr>
              <a:t> </a:t>
            </a:r>
            <a:r>
              <a:rPr lang="zh-CN" altLang="en-US" sz="2000">
                <a:solidFill>
                  <a:srgbClr val="9CC2F0"/>
                </a:solidFill>
                <a:sym typeface="+mn-ea"/>
              </a:rPr>
              <a:t>激光雷达</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性能参数</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数据处理</a:t>
            </a:r>
            <a:endParaRPr lang="zh-CN" altLang="en-US" sz="1400" b="0">
              <a:solidFill>
                <a:schemeClr val="bg1"/>
              </a:solidFill>
              <a:latin typeface="+mn-ea"/>
            </a:endParaRPr>
          </a:p>
        </p:txBody>
      </p:sp>
      <p:sp>
        <p:nvSpPr>
          <p:cNvPr id="9" name="右箭头 8"/>
          <p:cNvSpPr/>
          <p:nvPr/>
        </p:nvSpPr>
        <p:spPr>
          <a:xfrm>
            <a:off x="1841500" y="167322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605405" y="1415415"/>
            <a:ext cx="314325" cy="7721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056255" y="1285240"/>
            <a:ext cx="2350770"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测距原理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扫描原理</a:t>
            </a:r>
            <a:endParaRPr lang="zh-CN" altLang="en-US" sz="1400" b="0">
              <a:solidFill>
                <a:srgbClr val="FFFF00"/>
              </a:solidFill>
              <a:latin typeface="+mn-ea"/>
            </a:endParaRPr>
          </a:p>
        </p:txBody>
      </p:sp>
      <p:sp>
        <p:nvSpPr>
          <p:cNvPr id="4" name="文本框 3"/>
          <p:cNvSpPr txBox="1"/>
          <p:nvPr/>
        </p:nvSpPr>
        <p:spPr>
          <a:xfrm>
            <a:off x="7546975" y="2774950"/>
            <a:ext cx="295275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单线激光雷达（点动成面）</a:t>
            </a:r>
            <a:endParaRPr lang="zh-CN" altLang="en-US" sz="1400" b="0">
              <a:solidFill>
                <a:srgbClr val="FFFF00"/>
              </a:solidFill>
              <a:latin typeface="+mn-ea"/>
            </a:endParaRPr>
          </a:p>
        </p:txBody>
      </p:sp>
      <p:pic>
        <p:nvPicPr>
          <p:cNvPr id="5" name="图片 4" descr="图片21"/>
          <p:cNvPicPr>
            <a:picLocks noChangeAspect="1"/>
          </p:cNvPicPr>
          <p:nvPr/>
        </p:nvPicPr>
        <p:blipFill>
          <a:blip r:embed="rId4"/>
          <a:stretch>
            <a:fillRect/>
          </a:stretch>
        </p:blipFill>
        <p:spPr>
          <a:xfrm>
            <a:off x="4476115" y="652145"/>
            <a:ext cx="7415530" cy="2218055"/>
          </a:xfrm>
          <a:prstGeom prst="rect">
            <a:avLst/>
          </a:prstGeom>
        </p:spPr>
      </p:pic>
      <p:pic>
        <p:nvPicPr>
          <p:cNvPr id="16" name="图片 15" descr="图片22"/>
          <p:cNvPicPr>
            <a:picLocks noChangeAspect="1"/>
          </p:cNvPicPr>
          <p:nvPr/>
        </p:nvPicPr>
        <p:blipFill>
          <a:blip r:embed="rId5"/>
          <a:stretch>
            <a:fillRect/>
          </a:stretch>
        </p:blipFill>
        <p:spPr>
          <a:xfrm>
            <a:off x="5459095" y="3481070"/>
            <a:ext cx="6432550" cy="2462530"/>
          </a:xfrm>
          <a:prstGeom prst="rect">
            <a:avLst/>
          </a:prstGeom>
        </p:spPr>
      </p:pic>
      <p:sp>
        <p:nvSpPr>
          <p:cNvPr id="17" name="文本框 16"/>
          <p:cNvSpPr txBox="1"/>
          <p:nvPr/>
        </p:nvSpPr>
        <p:spPr>
          <a:xfrm>
            <a:off x="7336790" y="5943600"/>
            <a:ext cx="249364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多线激光雷达（面动成体）</a:t>
            </a:r>
            <a:endParaRPr lang="zh-CN" altLang="en-US" sz="1400" b="0">
              <a:solidFill>
                <a:srgbClr val="FFFF00"/>
              </a:solidFill>
              <a:latin typeface="+mn-ea"/>
            </a:endParaRPr>
          </a:p>
        </p:txBody>
      </p:sp>
      <p:pic>
        <p:nvPicPr>
          <p:cNvPr id="6" name="图片 5" descr="图片23"/>
          <p:cNvPicPr>
            <a:picLocks noChangeAspect="1"/>
          </p:cNvPicPr>
          <p:nvPr/>
        </p:nvPicPr>
        <p:blipFill>
          <a:blip r:embed="rId6"/>
          <a:stretch>
            <a:fillRect/>
          </a:stretch>
        </p:blipFill>
        <p:spPr>
          <a:xfrm>
            <a:off x="213360" y="3886835"/>
            <a:ext cx="5043170" cy="1910715"/>
          </a:xfrm>
          <a:prstGeom prst="rect">
            <a:avLst/>
          </a:prstGeom>
        </p:spPr>
      </p:pic>
      <p:sp>
        <p:nvSpPr>
          <p:cNvPr id="19" name="文本框 18"/>
          <p:cNvSpPr txBox="1"/>
          <p:nvPr/>
        </p:nvSpPr>
        <p:spPr>
          <a:xfrm>
            <a:off x="1841500" y="5797550"/>
            <a:ext cx="143573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其他激光雷达</a:t>
            </a:r>
            <a:endParaRPr lang="zh-CN" altLang="en-US" sz="1400" b="0">
              <a:solidFill>
                <a:srgbClr val="FFFF00"/>
              </a:solidFill>
              <a:latin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18" name="图片 17" descr="只因哥3"/>
          <p:cNvPicPr>
            <a:picLocks noChangeAspect="1"/>
          </p:cNvPicPr>
          <p:nvPr/>
        </p:nvPicPr>
        <p:blipFill>
          <a:blip r:embed="rId2"/>
          <a:stretch>
            <a:fillRect/>
          </a:stretch>
        </p:blipFill>
        <p:spPr>
          <a:xfrm>
            <a:off x="7320915" y="1125855"/>
            <a:ext cx="4286250" cy="4324350"/>
          </a:xfrm>
          <a:prstGeom prst="rect">
            <a:avLst/>
          </a:prstGeom>
        </p:spPr>
      </p:pic>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4" name="标题 3"/>
          <p:cNvSpPr>
            <a:spLocks noGrp="1"/>
          </p:cNvSpPr>
          <p:nvPr>
            <p:ph type="ctrTitle"/>
            <p:custDataLst>
              <p:tags r:id="rId4"/>
            </p:custDataLst>
          </p:nvPr>
        </p:nvSpPr>
        <p:spPr>
          <a:xfrm>
            <a:off x="1361440" y="850900"/>
            <a:ext cx="8502650" cy="575945"/>
          </a:xfrm>
        </p:spPr>
        <p:txBody>
          <a:bodyPr>
            <a:noAutofit/>
          </a:bodyPr>
          <a:p>
            <a:r>
              <a:rPr lang="zh-CN" altLang="en-US" sz="2800">
                <a:solidFill>
                  <a:srgbClr val="FFFF00"/>
                </a:solidFill>
              </a:rPr>
              <a:t>搞机器人，有必要学习硬件吗？</a:t>
            </a:r>
            <a:endParaRPr lang="zh-CN" altLang="en-US" sz="2800">
              <a:solidFill>
                <a:srgbClr val="FFFF0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pic>
        <p:nvPicPr>
          <p:cNvPr id="6" name="图片 5" descr="只因哥1"/>
          <p:cNvPicPr>
            <a:picLocks noChangeAspect="1"/>
          </p:cNvPicPr>
          <p:nvPr/>
        </p:nvPicPr>
        <p:blipFill>
          <a:blip r:embed="rId5"/>
          <a:stretch>
            <a:fillRect/>
          </a:stretch>
        </p:blipFill>
        <p:spPr>
          <a:xfrm>
            <a:off x="7473315" y="1106170"/>
            <a:ext cx="4286250" cy="4324350"/>
          </a:xfrm>
          <a:prstGeom prst="rect">
            <a:avLst/>
          </a:prstGeom>
        </p:spPr>
      </p:pic>
      <p:sp>
        <p:nvSpPr>
          <p:cNvPr id="3" name="文本框 2"/>
          <p:cNvSpPr txBox="1"/>
          <p:nvPr/>
        </p:nvSpPr>
        <p:spPr>
          <a:xfrm>
            <a:off x="8071485" y="5681980"/>
            <a:ext cx="1119505" cy="460375"/>
          </a:xfrm>
          <a:prstGeom prst="rect">
            <a:avLst/>
          </a:prstGeom>
          <a:noFill/>
        </p:spPr>
        <p:txBody>
          <a:bodyPr wrap="square" rtlCol="0" anchor="t">
            <a:spAutoFit/>
          </a:bodyPr>
          <a:p>
            <a:pPr algn="ctr"/>
            <a:r>
              <a:rPr lang="zh-CN" altLang="en-US" sz="2400">
                <a:solidFill>
                  <a:srgbClr val="FFFF00"/>
                </a:solidFill>
                <a:highlight>
                  <a:srgbClr val="0000FF"/>
                </a:highlight>
              </a:rPr>
              <a:t>小纸人</a:t>
            </a:r>
            <a:endParaRPr lang="zh-CN" altLang="en-US" sz="2400">
              <a:solidFill>
                <a:srgbClr val="FFFF00"/>
              </a:solidFill>
              <a:highlight>
                <a:srgbClr val="0000FF"/>
              </a:highlight>
            </a:endParaRPr>
          </a:p>
        </p:txBody>
      </p:sp>
      <p:pic>
        <p:nvPicPr>
          <p:cNvPr id="5" name="图片 4" descr="树莓派1"/>
          <p:cNvPicPr>
            <a:picLocks noChangeAspect="1"/>
          </p:cNvPicPr>
          <p:nvPr/>
        </p:nvPicPr>
        <p:blipFill>
          <a:blip r:embed="rId6"/>
          <a:stretch>
            <a:fillRect/>
          </a:stretch>
        </p:blipFill>
        <p:spPr>
          <a:xfrm>
            <a:off x="3792855" y="1839595"/>
            <a:ext cx="2174875" cy="1631315"/>
          </a:xfrm>
          <a:prstGeom prst="rect">
            <a:avLst/>
          </a:prstGeom>
        </p:spPr>
      </p:pic>
      <p:pic>
        <p:nvPicPr>
          <p:cNvPr id="8" name="图片 7" descr="麦克风1"/>
          <p:cNvPicPr>
            <a:picLocks noChangeAspect="1"/>
          </p:cNvPicPr>
          <p:nvPr/>
        </p:nvPicPr>
        <p:blipFill>
          <a:blip r:embed="rId7"/>
          <a:stretch>
            <a:fillRect/>
          </a:stretch>
        </p:blipFill>
        <p:spPr>
          <a:xfrm>
            <a:off x="5945505" y="2493010"/>
            <a:ext cx="1375410" cy="2320925"/>
          </a:xfrm>
          <a:prstGeom prst="rect">
            <a:avLst/>
          </a:prstGeom>
        </p:spPr>
      </p:pic>
      <p:pic>
        <p:nvPicPr>
          <p:cNvPr id="9" name="图片 8" descr="喇叭1"/>
          <p:cNvPicPr>
            <a:picLocks noChangeAspect="1"/>
          </p:cNvPicPr>
          <p:nvPr/>
        </p:nvPicPr>
        <p:blipFill>
          <a:blip r:embed="rId8"/>
          <a:stretch>
            <a:fillRect/>
          </a:stretch>
        </p:blipFill>
        <p:spPr>
          <a:xfrm>
            <a:off x="4007485" y="3470910"/>
            <a:ext cx="2026920" cy="2058035"/>
          </a:xfrm>
          <a:prstGeom prst="rect">
            <a:avLst/>
          </a:prstGeom>
        </p:spPr>
      </p:pic>
      <p:sp>
        <p:nvSpPr>
          <p:cNvPr id="10" name="加号 9"/>
          <p:cNvSpPr/>
          <p:nvPr/>
        </p:nvSpPr>
        <p:spPr>
          <a:xfrm>
            <a:off x="6405245" y="5328285"/>
            <a:ext cx="1108075" cy="1137285"/>
          </a:xfrm>
          <a:prstGeom prst="mathPlus">
            <a:avLst>
              <a:gd name="adj1" fmla="val 218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4363085" y="5690870"/>
            <a:ext cx="1483995" cy="460375"/>
          </a:xfrm>
          <a:prstGeom prst="rect">
            <a:avLst/>
          </a:prstGeom>
          <a:noFill/>
        </p:spPr>
        <p:txBody>
          <a:bodyPr wrap="square" rtlCol="0" anchor="t">
            <a:spAutoFit/>
          </a:bodyPr>
          <a:p>
            <a:pPr algn="ctr"/>
            <a:r>
              <a:rPr lang="zh-CN" altLang="en-US" sz="2400">
                <a:solidFill>
                  <a:srgbClr val="FFFF00"/>
                </a:solidFill>
                <a:highlight>
                  <a:srgbClr val="0000FF"/>
                </a:highlight>
              </a:rPr>
              <a:t>硬件电路</a:t>
            </a:r>
            <a:endParaRPr lang="zh-CN" altLang="en-US" sz="2400">
              <a:solidFill>
                <a:srgbClr val="FFFF00"/>
              </a:solidFill>
              <a:highlight>
                <a:srgbClr val="0000FF"/>
              </a:highlight>
            </a:endParaRPr>
          </a:p>
        </p:txBody>
      </p:sp>
      <p:sp>
        <p:nvSpPr>
          <p:cNvPr id="14" name="等于号 13"/>
          <p:cNvSpPr/>
          <p:nvPr/>
        </p:nvSpPr>
        <p:spPr>
          <a:xfrm>
            <a:off x="2628265" y="5617210"/>
            <a:ext cx="1157605" cy="60833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6" name="文本框 15"/>
          <p:cNvSpPr txBox="1"/>
          <p:nvPr/>
        </p:nvSpPr>
        <p:spPr>
          <a:xfrm>
            <a:off x="704850" y="5691505"/>
            <a:ext cx="1119505" cy="460375"/>
          </a:xfrm>
          <a:prstGeom prst="rect">
            <a:avLst/>
          </a:prstGeom>
          <a:noFill/>
        </p:spPr>
        <p:txBody>
          <a:bodyPr wrap="square" rtlCol="0" anchor="t">
            <a:spAutoFit/>
          </a:bodyPr>
          <a:p>
            <a:pPr algn="ctr"/>
            <a:r>
              <a:rPr lang="zh-CN" altLang="en-US" sz="2400">
                <a:solidFill>
                  <a:srgbClr val="FFFF00"/>
                </a:solidFill>
                <a:highlight>
                  <a:srgbClr val="0000FF"/>
                </a:highlight>
              </a:rPr>
              <a:t>机器人</a:t>
            </a:r>
            <a:endParaRPr lang="zh-CN" altLang="en-US" sz="2400">
              <a:solidFill>
                <a:srgbClr val="FFFF00"/>
              </a:solidFill>
              <a:highlight>
                <a:srgbClr val="0000FF"/>
              </a:highlight>
            </a:endParaRPr>
          </a:p>
        </p:txBody>
      </p:sp>
      <p:pic>
        <p:nvPicPr>
          <p:cNvPr id="17" name="图片 16" descr="只因哥1"/>
          <p:cNvPicPr>
            <a:picLocks noChangeAspect="1"/>
          </p:cNvPicPr>
          <p:nvPr/>
        </p:nvPicPr>
        <p:blipFill>
          <a:blip r:embed="rId5"/>
          <a:stretch>
            <a:fillRect/>
          </a:stretch>
        </p:blipFill>
        <p:spPr>
          <a:xfrm>
            <a:off x="-176530" y="1367155"/>
            <a:ext cx="4286250" cy="4324350"/>
          </a:xfrm>
          <a:prstGeom prst="rect">
            <a:avLst/>
          </a:prstGeom>
        </p:spPr>
      </p:pic>
      <p:pic>
        <p:nvPicPr>
          <p:cNvPr id="19" name="图片 18" descr="只因哥1"/>
          <p:cNvPicPr>
            <a:picLocks noChangeAspect="1"/>
          </p:cNvPicPr>
          <p:nvPr/>
        </p:nvPicPr>
        <p:blipFill>
          <a:blip r:embed="rId5"/>
          <a:stretch>
            <a:fillRect/>
          </a:stretch>
        </p:blipFill>
        <p:spPr>
          <a:xfrm rot="1080000">
            <a:off x="-34290" y="1407160"/>
            <a:ext cx="4286250" cy="4324350"/>
          </a:xfrm>
          <a:prstGeom prst="rect">
            <a:avLst/>
          </a:prstGeom>
        </p:spPr>
      </p:pic>
      <p:pic>
        <p:nvPicPr>
          <p:cNvPr id="20" name="图片 19" descr="只因哥1"/>
          <p:cNvPicPr>
            <a:picLocks noChangeAspect="1"/>
          </p:cNvPicPr>
          <p:nvPr/>
        </p:nvPicPr>
        <p:blipFill>
          <a:blip r:embed="rId5"/>
          <a:stretch>
            <a:fillRect/>
          </a:stretch>
        </p:blipFill>
        <p:spPr>
          <a:xfrm rot="2040000">
            <a:off x="92710" y="1534160"/>
            <a:ext cx="4286250" cy="4324350"/>
          </a:xfrm>
          <a:prstGeom prst="rect">
            <a:avLst/>
          </a:prstGeom>
        </p:spPr>
      </p:pic>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ircle(in)">
                                      <p:cBhvr>
                                        <p:cTn id="27" dur="2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circle(in)">
                                      <p:cBhvr>
                                        <p:cTn id="32" dur="20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circle(in)">
                                      <p:cBhvr>
                                        <p:cTn id="37" dur="20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blinds(horizontal)">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blinds(horizontal)">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blinds(horizontal)">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blinds(horizontal)">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10" grpId="0" animBg="1"/>
      <p:bldP spid="14" grpId="0" animBg="1"/>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a:t>
            </a:r>
            <a:r>
              <a:rPr lang="en-US" altLang="zh-CN" sz="2000">
                <a:solidFill>
                  <a:srgbClr val="9CC2F0"/>
                </a:solidFill>
                <a:sym typeface="+mn-ea"/>
              </a:rPr>
              <a:t>2</a:t>
            </a:r>
            <a:r>
              <a:rPr lang="zh-CN" altLang="en-US" sz="2000">
                <a:solidFill>
                  <a:srgbClr val="9CC2F0"/>
                </a:solidFill>
                <a:sym typeface="+mn-ea"/>
              </a:rPr>
              <a:t> </a:t>
            </a:r>
            <a:r>
              <a:rPr lang="zh-CN" altLang="en-US" sz="2000">
                <a:solidFill>
                  <a:srgbClr val="9CC2F0"/>
                </a:solidFill>
                <a:sym typeface="+mn-ea"/>
              </a:rPr>
              <a:t>激光雷达</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性能参数</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数据处理</a:t>
            </a:r>
            <a:endParaRPr lang="zh-CN" altLang="en-US" sz="1400" b="0">
              <a:solidFill>
                <a:schemeClr val="bg1"/>
              </a:solidFill>
              <a:latin typeface="+mn-ea"/>
            </a:endParaRPr>
          </a:p>
        </p:txBody>
      </p:sp>
      <p:sp>
        <p:nvSpPr>
          <p:cNvPr id="9" name="右箭头 8"/>
          <p:cNvSpPr/>
          <p:nvPr/>
        </p:nvSpPr>
        <p:spPr>
          <a:xfrm>
            <a:off x="1771650" y="212217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05075" y="720725"/>
            <a:ext cx="314325" cy="30587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025140" y="481330"/>
            <a:ext cx="2350770" cy="353822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激光线数</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测距频率</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扫描频率</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测距量程</a:t>
            </a:r>
            <a:endParaRPr lang="en-US" altLang="zh-CN"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扫描角度</a:t>
            </a:r>
            <a:endParaRPr lang="en-US" altLang="zh-CN"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距离分辨率</a:t>
            </a:r>
            <a:endParaRPr lang="en-US" altLang="zh-CN"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角度分辨率</a:t>
            </a:r>
            <a:endParaRPr lang="en-US" altLang="zh-CN"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使用寿命</a:t>
            </a:r>
            <a:endParaRPr lang="zh-CN" altLang="en-US" sz="1400" b="0">
              <a:solidFill>
                <a:srgbClr val="FFFF00"/>
              </a:solidFill>
              <a:latin typeface="+mn-ea"/>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a:t>
            </a:r>
            <a:r>
              <a:rPr lang="en-US" altLang="zh-CN" sz="2000">
                <a:solidFill>
                  <a:srgbClr val="9CC2F0"/>
                </a:solidFill>
                <a:sym typeface="+mn-ea"/>
              </a:rPr>
              <a:t>2</a:t>
            </a:r>
            <a:r>
              <a:rPr lang="zh-CN" altLang="en-US" sz="2000">
                <a:solidFill>
                  <a:srgbClr val="9CC2F0"/>
                </a:solidFill>
                <a:sym typeface="+mn-ea"/>
              </a:rPr>
              <a:t> </a:t>
            </a:r>
            <a:r>
              <a:rPr lang="zh-CN" altLang="en-US" sz="2000">
                <a:solidFill>
                  <a:srgbClr val="9CC2F0"/>
                </a:solidFill>
                <a:sym typeface="+mn-ea"/>
              </a:rPr>
              <a:t>激光雷达</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性能参数</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数据处理</a:t>
            </a:r>
            <a:endParaRPr lang="zh-CN" altLang="en-US" sz="1400" b="0">
              <a:solidFill>
                <a:schemeClr val="bg1"/>
              </a:solidFill>
              <a:latin typeface="+mn-ea"/>
            </a:endParaRPr>
          </a:p>
        </p:txBody>
      </p:sp>
      <p:sp>
        <p:nvSpPr>
          <p:cNvPr id="9" name="右箭头 8"/>
          <p:cNvSpPr/>
          <p:nvPr/>
        </p:nvSpPr>
        <p:spPr>
          <a:xfrm>
            <a:off x="1739265" y="255270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13330" y="204406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2827655" y="1914525"/>
            <a:ext cx="235077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上位机</a:t>
            </a:r>
            <a:r>
              <a:rPr lang="en-US" altLang="zh-CN" sz="1400" b="0">
                <a:solidFill>
                  <a:srgbClr val="FFFF00"/>
                </a:solidFill>
                <a:latin typeface="+mn-ea"/>
              </a:rPr>
              <a:t>ROS</a:t>
            </a:r>
            <a:r>
              <a:rPr lang="zh-CN" altLang="en-US" sz="1400" b="0">
                <a:solidFill>
                  <a:srgbClr val="FFFF00"/>
                </a:solidFill>
                <a:latin typeface="+mn-ea"/>
              </a:rPr>
              <a:t>驱动程序</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扫描点处理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扫描点的时间同步</a:t>
            </a:r>
            <a:endParaRPr lang="zh-CN" altLang="en-US" sz="1400" b="0">
              <a:solidFill>
                <a:schemeClr val="bg1"/>
              </a:solidFill>
              <a:latin typeface="+mn-ea"/>
            </a:endParaRPr>
          </a:p>
        </p:txBody>
      </p:sp>
      <p:sp>
        <p:nvSpPr>
          <p:cNvPr id="17" name="文本框 16"/>
          <p:cNvSpPr txBox="1"/>
          <p:nvPr/>
        </p:nvSpPr>
        <p:spPr>
          <a:xfrm>
            <a:off x="7539355" y="3663950"/>
            <a:ext cx="207137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chemeClr val="bg1"/>
                </a:solidFill>
                <a:latin typeface="+mn-ea"/>
              </a:rPr>
              <a:t>激光雷达原始数据采集</a:t>
            </a:r>
            <a:endParaRPr lang="zh-CN" altLang="en-US" sz="1400" b="0">
              <a:solidFill>
                <a:schemeClr val="bg1"/>
              </a:solidFill>
              <a:latin typeface="+mn-ea"/>
            </a:endParaRPr>
          </a:p>
        </p:txBody>
      </p:sp>
      <p:pic>
        <p:nvPicPr>
          <p:cNvPr id="6" name="图片 5" descr="图片24"/>
          <p:cNvPicPr>
            <a:picLocks noChangeAspect="1"/>
          </p:cNvPicPr>
          <p:nvPr/>
        </p:nvPicPr>
        <p:blipFill>
          <a:blip r:embed="rId4"/>
          <a:stretch>
            <a:fillRect/>
          </a:stretch>
        </p:blipFill>
        <p:spPr>
          <a:xfrm>
            <a:off x="5178425" y="991870"/>
            <a:ext cx="6793230" cy="2743835"/>
          </a:xfrm>
          <a:prstGeom prst="rect">
            <a:avLst/>
          </a:prstGeom>
        </p:spPr>
      </p:pic>
      <p:sp>
        <p:nvSpPr>
          <p:cNvPr id="100" name="文本框 99"/>
          <p:cNvSpPr txBox="1"/>
          <p:nvPr/>
        </p:nvSpPr>
        <p:spPr>
          <a:xfrm>
            <a:off x="6227445" y="4321175"/>
            <a:ext cx="4061460" cy="2048510"/>
          </a:xfrm>
          <a:prstGeom prst="rect">
            <a:avLst/>
          </a:prstGeom>
          <a:noFill/>
          <a:ln w="9525">
            <a:solidFill>
              <a:srgbClr val="FF0000"/>
            </a:solidFill>
          </a:ln>
        </p:spPr>
        <p:txBody>
          <a:bodyPr wrap="square">
            <a:noAutofit/>
          </a:bodyPr>
          <a:p>
            <a:pPr indent="127000">
              <a:lnSpc>
                <a:spcPct val="200000"/>
              </a:lnSpc>
            </a:pPr>
            <a:r>
              <a:rPr lang="zh-CN" altLang="en-US" sz="1600" b="0">
                <a:solidFill>
                  <a:srgbClr val="FFFF00"/>
                </a:solidFill>
                <a:latin typeface="Times New Roman" panose="02020603050405020304" charset="0"/>
                <a:ea typeface="宋体" panose="02010600030101010101" pitchFamily="2" charset="-122"/>
              </a:rPr>
              <a:t>话题</a:t>
            </a:r>
            <a:r>
              <a:rPr lang="en-US" altLang="zh-CN" sz="1600" b="0">
                <a:solidFill>
                  <a:srgbClr val="FFFF00"/>
                </a:solidFill>
                <a:latin typeface="Times New Roman" panose="02020603050405020304" charset="0"/>
                <a:ea typeface="宋体" panose="02010600030101010101" pitchFamily="2" charset="-122"/>
              </a:rPr>
              <a:t>/scan</a:t>
            </a:r>
            <a:r>
              <a:rPr lang="zh-CN" altLang="en-US" sz="1600" b="0">
                <a:solidFill>
                  <a:srgbClr val="FFFF00"/>
                </a:solidFill>
                <a:latin typeface="Times New Roman" panose="02020603050405020304" charset="0"/>
                <a:ea typeface="宋体" panose="02010600030101010101" pitchFamily="2" charset="-122"/>
              </a:rPr>
              <a:t>的数据类型：</a:t>
            </a:r>
            <a:endParaRPr lang="en-US" sz="1600" b="0">
              <a:solidFill>
                <a:schemeClr val="bg1"/>
              </a:solidFill>
              <a:latin typeface="Times New Roman" panose="02020603050405020304" charset="0"/>
              <a:ea typeface="宋体" panose="02010600030101010101" pitchFamily="2" charset="-122"/>
            </a:endParaRPr>
          </a:p>
          <a:p>
            <a:pPr indent="127000">
              <a:lnSpc>
                <a:spcPct val="200000"/>
              </a:lnSpc>
            </a:pPr>
            <a:r>
              <a:rPr lang="en-US" sz="1600" b="0">
                <a:solidFill>
                  <a:schemeClr val="bg1"/>
                </a:solidFill>
                <a:latin typeface="Times New Roman" panose="02020603050405020304" charset="0"/>
                <a:ea typeface="宋体" panose="02010600030101010101" pitchFamily="2" charset="-122"/>
              </a:rPr>
              <a:t>	sensor_msgs::LaerScan</a:t>
            </a:r>
            <a:endParaRPr lang="en-US" sz="1600" b="0">
              <a:solidFill>
                <a:schemeClr val="bg1"/>
              </a:solidFill>
              <a:latin typeface="Times New Roman" panose="02020603050405020304" charset="0"/>
              <a:ea typeface="宋体" panose="02010600030101010101" pitchFamily="2" charset="-122"/>
            </a:endParaRPr>
          </a:p>
          <a:p>
            <a:pPr indent="127000">
              <a:lnSpc>
                <a:spcPct val="200000"/>
              </a:lnSpc>
            </a:pPr>
            <a:r>
              <a:rPr lang="en-US" sz="1600">
                <a:solidFill>
                  <a:schemeClr val="bg1"/>
                </a:solidFill>
                <a:latin typeface="Times New Roman" panose="02020603050405020304" charset="0"/>
                <a:ea typeface="宋体" panose="02010600030101010101" pitchFamily="2" charset="-122"/>
                <a:sym typeface="+mn-ea"/>
              </a:rPr>
              <a:t>	sensor_msgs::</a:t>
            </a:r>
            <a:r>
              <a:rPr lang="en-US" altLang="en-US" sz="1600" b="0">
                <a:solidFill>
                  <a:schemeClr val="bg1"/>
                </a:solidFill>
                <a:latin typeface="Times New Roman" panose="02020603050405020304" charset="0"/>
                <a:ea typeface="宋体" panose="02010600030101010101" pitchFamily="2" charset="-122"/>
              </a:rPr>
              <a:t>MultiEchoLaserScan</a:t>
            </a:r>
            <a:endParaRPr lang="en-US" altLang="en-US" sz="1600" b="0">
              <a:solidFill>
                <a:schemeClr val="bg1"/>
              </a:solidFill>
              <a:latin typeface="Times New Roman" panose="02020603050405020304" charset="0"/>
              <a:ea typeface="宋体" panose="02010600030101010101" pitchFamily="2" charset="-122"/>
            </a:endParaRPr>
          </a:p>
          <a:p>
            <a:pPr indent="127000">
              <a:lnSpc>
                <a:spcPct val="200000"/>
              </a:lnSpc>
            </a:pPr>
            <a:r>
              <a:rPr lang="en-US" sz="1600">
                <a:solidFill>
                  <a:schemeClr val="bg1"/>
                </a:solidFill>
                <a:latin typeface="Times New Roman" panose="02020603050405020304" charset="0"/>
                <a:ea typeface="宋体" panose="02010600030101010101" pitchFamily="2" charset="-122"/>
                <a:sym typeface="+mn-ea"/>
              </a:rPr>
              <a:t>	sensor_msgs::PointCloud2</a:t>
            </a:r>
            <a:endParaRPr lang="en-US" sz="1600">
              <a:solidFill>
                <a:schemeClr val="bg1"/>
              </a:solidFill>
              <a:latin typeface="Times New Roman" panose="02020603050405020304" charset="0"/>
              <a:ea typeface="宋体" panose="02010600030101010101" pitchFamily="2" charset="-122"/>
              <a:sym typeface="+mn-ea"/>
            </a:endParaRPr>
          </a:p>
        </p:txBody>
      </p:sp>
      <p:sp>
        <p:nvSpPr>
          <p:cNvPr id="4" name="文本框 3"/>
          <p:cNvSpPr txBox="1"/>
          <p:nvPr/>
        </p:nvSpPr>
        <p:spPr>
          <a:xfrm>
            <a:off x="213360" y="5164455"/>
            <a:ext cx="5739765" cy="737235"/>
          </a:xfrm>
          <a:prstGeom prst="rect">
            <a:avLst/>
          </a:prstGeom>
          <a:noFill/>
          <a:ln w="9525">
            <a:noFill/>
          </a:ln>
        </p:spPr>
        <p:txBody>
          <a:bodyPr wrap="square">
            <a:spAutoFit/>
          </a:bodyPr>
          <a:p>
            <a:pPr indent="0"/>
            <a:r>
              <a:rPr lang="en-US" sz="1400" b="0">
                <a:solidFill>
                  <a:schemeClr val="bg1"/>
                </a:solidFill>
                <a:latin typeface="Calibri" panose="020F0502020204030204" charset="0"/>
                <a:ea typeface="宋体" panose="02010600030101010101" pitchFamily="2" charset="-122"/>
              </a:rPr>
              <a:t>http://docs.ros.org/api/sensor_msgs/html/msg/LaserScan.html</a:t>
            </a:r>
            <a:endParaRPr lang="en-US" sz="1400" b="0">
              <a:solidFill>
                <a:schemeClr val="bg1"/>
              </a:solidFill>
              <a:latin typeface="Calibri" panose="020F0502020204030204" charset="0"/>
              <a:ea typeface="宋体" panose="02010600030101010101" pitchFamily="2" charset="-122"/>
            </a:endParaRPr>
          </a:p>
          <a:p>
            <a:pPr>
              <a:buClrTx/>
              <a:buSzTx/>
              <a:buFontTx/>
            </a:pPr>
            <a:r>
              <a:rPr lang="en-US" sz="1400">
                <a:solidFill>
                  <a:schemeClr val="bg1"/>
                </a:solidFill>
                <a:latin typeface="Calibri" panose="020F0502020204030204" charset="0"/>
                <a:ea typeface="宋体" panose="02010600030101010101" pitchFamily="2" charset="-122"/>
              </a:rPr>
              <a:t>http://docs.ros.org/api/sensor_msgs/html/msg/MultiEchoLaserScan.html</a:t>
            </a:r>
            <a:endParaRPr lang="en-US" sz="1400">
              <a:solidFill>
                <a:schemeClr val="bg1"/>
              </a:solidFill>
              <a:latin typeface="Calibri" panose="020F0502020204030204" charset="0"/>
              <a:ea typeface="宋体" panose="02010600030101010101" pitchFamily="2" charset="-122"/>
            </a:endParaRPr>
          </a:p>
          <a:p>
            <a:pPr>
              <a:buClrTx/>
              <a:buSzTx/>
              <a:buFontTx/>
            </a:pPr>
            <a:r>
              <a:rPr lang="en-US" sz="1400">
                <a:solidFill>
                  <a:schemeClr val="bg1"/>
                </a:solidFill>
                <a:latin typeface="Calibri" panose="020F0502020204030204" charset="0"/>
                <a:ea typeface="宋体" panose="02010600030101010101" pitchFamily="2" charset="-122"/>
              </a:rPr>
              <a:t>http://docs.ros.org/api/sensor_msgs/html/msg/PointCloud2.html</a:t>
            </a:r>
            <a:endParaRPr lang="en-US" sz="1400">
              <a:solidFill>
                <a:schemeClr val="bg1"/>
              </a:solidFill>
              <a:latin typeface="Calibri" panose="020F0502020204030204" charset="0"/>
              <a:ea typeface="宋体" panose="02010600030101010101" pitchFamily="2" charset="-122"/>
            </a:endParaRPr>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2" end="2"/>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par>
                                <p:cTn id="23" presetID="3" presetClass="entr" presetSubtype="1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00"/>
                                        </p:tgtEl>
                                        <p:attrNameLst>
                                          <p:attrName>style.visibility</p:attrName>
                                        </p:attrNameLst>
                                      </p:cBhvr>
                                      <p:to>
                                        <p:strVal val="visible"/>
                                      </p:to>
                                    </p:set>
                                    <p:animEffect transition="in" filter="blinds(horizontal)">
                                      <p:cBhvr>
                                        <p:cTn id="30" dur="500"/>
                                        <p:tgtEl>
                                          <p:spTgt spid="10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linds(horizontal)">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p:bldP spid="17" grpId="0"/>
      <p:bldP spid="100" grpId="0" animBg="1"/>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a:t>
            </a:r>
            <a:r>
              <a:rPr lang="en-US" altLang="zh-CN" sz="2000">
                <a:solidFill>
                  <a:srgbClr val="9CC2F0"/>
                </a:solidFill>
                <a:sym typeface="+mn-ea"/>
              </a:rPr>
              <a:t>2</a:t>
            </a:r>
            <a:r>
              <a:rPr lang="zh-CN" altLang="en-US" sz="2000">
                <a:solidFill>
                  <a:srgbClr val="9CC2F0"/>
                </a:solidFill>
                <a:sym typeface="+mn-ea"/>
              </a:rPr>
              <a:t> </a:t>
            </a:r>
            <a:r>
              <a:rPr lang="zh-CN" altLang="en-US" sz="2000">
                <a:solidFill>
                  <a:srgbClr val="9CC2F0"/>
                </a:solidFill>
                <a:sym typeface="+mn-ea"/>
              </a:rPr>
              <a:t>激光雷达</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性能参数</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数据处理</a:t>
            </a:r>
            <a:endParaRPr lang="zh-CN" altLang="en-US" sz="1400" b="0">
              <a:solidFill>
                <a:srgbClr val="FFFF00"/>
              </a:solidFill>
              <a:latin typeface="+mn-ea"/>
            </a:endParaRPr>
          </a:p>
        </p:txBody>
      </p:sp>
      <p:sp>
        <p:nvSpPr>
          <p:cNvPr id="9" name="右箭头 8"/>
          <p:cNvSpPr/>
          <p:nvPr/>
        </p:nvSpPr>
        <p:spPr>
          <a:xfrm>
            <a:off x="1739265" y="255270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13330" y="204406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2827655" y="1914525"/>
            <a:ext cx="235077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扫描点处理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扫描点的时间同步</a:t>
            </a:r>
            <a:endParaRPr lang="zh-CN" altLang="en-US" sz="1400" b="0">
              <a:solidFill>
                <a:schemeClr val="bg1"/>
              </a:solidFill>
              <a:latin typeface="+mn-ea"/>
            </a:endParaRPr>
          </a:p>
        </p:txBody>
      </p:sp>
      <p:sp>
        <p:nvSpPr>
          <p:cNvPr id="10" name="文本框 9"/>
          <p:cNvSpPr txBox="1"/>
          <p:nvPr/>
        </p:nvSpPr>
        <p:spPr>
          <a:xfrm>
            <a:off x="6641465" y="2563495"/>
            <a:ext cx="2071370" cy="306705"/>
          </a:xfrm>
          <a:prstGeom prst="rect">
            <a:avLst/>
          </a:prstGeom>
          <a:noFill/>
          <a:ln w="9525">
            <a:noFill/>
          </a:ln>
        </p:spPr>
        <p:txBody>
          <a:bodyPr wrap="square">
            <a:spAutoFit/>
          </a:bodyPr>
          <a:p>
            <a:pPr indent="0" algn="ctr">
              <a:lnSpc>
                <a:spcPct val="100000"/>
              </a:lnSpc>
              <a:buFont typeface="Wingdings" panose="05000000000000000000" charset="0"/>
              <a:buNone/>
            </a:pPr>
            <a:r>
              <a:rPr lang="zh-CN" altLang="en-US" sz="1400" b="0">
                <a:solidFill>
                  <a:srgbClr val="FFFF00"/>
                </a:solidFill>
                <a:latin typeface="+mn-ea"/>
              </a:rPr>
              <a:t>①</a:t>
            </a:r>
            <a:r>
              <a:rPr lang="en-US" altLang="zh-CN" sz="1400" b="0">
                <a:solidFill>
                  <a:srgbClr val="FFFF00"/>
                </a:solidFill>
                <a:latin typeface="+mn-ea"/>
              </a:rPr>
              <a:t> </a:t>
            </a:r>
            <a:r>
              <a:rPr lang="zh-CN" altLang="en-US" sz="1400" b="0">
                <a:solidFill>
                  <a:srgbClr val="FFFF00"/>
                </a:solidFill>
                <a:latin typeface="+mn-ea"/>
              </a:rPr>
              <a:t>单线激光雷达</a:t>
            </a:r>
            <a:endParaRPr lang="zh-CN" altLang="en-US" sz="1400" b="0">
              <a:solidFill>
                <a:srgbClr val="FFFF00"/>
              </a:solidFill>
              <a:latin typeface="+mn-ea"/>
            </a:endParaRPr>
          </a:p>
        </p:txBody>
      </p:sp>
      <p:sp>
        <p:nvSpPr>
          <p:cNvPr id="12" name="文本框 11"/>
          <p:cNvSpPr txBox="1"/>
          <p:nvPr/>
        </p:nvSpPr>
        <p:spPr>
          <a:xfrm>
            <a:off x="2834640" y="4758055"/>
            <a:ext cx="2071370" cy="306705"/>
          </a:xfrm>
          <a:prstGeom prst="rect">
            <a:avLst/>
          </a:prstGeom>
          <a:noFill/>
          <a:ln w="9525">
            <a:noFill/>
          </a:ln>
        </p:spPr>
        <p:txBody>
          <a:bodyPr wrap="square">
            <a:spAutoFit/>
          </a:bodyPr>
          <a:p>
            <a:pPr indent="0" algn="ctr">
              <a:lnSpc>
                <a:spcPct val="100000"/>
              </a:lnSpc>
              <a:buFont typeface="Wingdings" panose="05000000000000000000" charset="0"/>
              <a:buNone/>
            </a:pPr>
            <a:r>
              <a:rPr lang="zh-CN" altLang="en-US" sz="1400" b="0">
                <a:solidFill>
                  <a:srgbClr val="FFFF00"/>
                </a:solidFill>
                <a:latin typeface="+mn-ea"/>
              </a:rPr>
              <a:t>laser_filters功能包</a:t>
            </a:r>
            <a:endParaRPr lang="zh-CN" altLang="en-US" sz="1400" b="0">
              <a:solidFill>
                <a:srgbClr val="FFFF00"/>
              </a:solidFill>
              <a:latin typeface="+mn-ea"/>
            </a:endParaRPr>
          </a:p>
        </p:txBody>
      </p:sp>
      <p:sp>
        <p:nvSpPr>
          <p:cNvPr id="14" name="文本框 13"/>
          <p:cNvSpPr txBox="1"/>
          <p:nvPr/>
        </p:nvSpPr>
        <p:spPr>
          <a:xfrm>
            <a:off x="5380990" y="3999865"/>
            <a:ext cx="6607810" cy="1814830"/>
          </a:xfrm>
          <a:prstGeom prst="rect">
            <a:avLst/>
          </a:prstGeom>
          <a:noFill/>
          <a:ln w="9525">
            <a:noFill/>
          </a:ln>
        </p:spPr>
        <p:txBody>
          <a:bodyPr wrap="square">
            <a:spAutoFit/>
          </a:bodyPr>
          <a:p>
            <a:pPr indent="127000"/>
            <a:r>
              <a:rPr lang="en-US" sz="1400" b="0">
                <a:solidFill>
                  <a:srgbClr val="FFFF00"/>
                </a:solidFill>
                <a:latin typeface="Times New Roman" panose="02020603050405020304" charset="0"/>
                <a:ea typeface="宋体" panose="02010600030101010101" pitchFamily="2" charset="-122"/>
              </a:rPr>
              <a:t>LaserArrayFilter                                      将雷达数据存入数组便于后续处理</a:t>
            </a:r>
            <a:endParaRPr lang="en-US" sz="1400" b="0">
              <a:solidFill>
                <a:srgbClr val="FFFF00"/>
              </a:solidFill>
              <a:latin typeface="Times New Roman" panose="02020603050405020304" charset="0"/>
              <a:ea typeface="宋体" panose="02010600030101010101" pitchFamily="2" charset="-122"/>
            </a:endParaRPr>
          </a:p>
          <a:p>
            <a:pPr indent="127000" algn="l">
              <a:buClrTx/>
              <a:buSzTx/>
              <a:buFontTx/>
            </a:pPr>
            <a:r>
              <a:rPr lang="en-US" sz="1400">
                <a:solidFill>
                  <a:srgbClr val="FFFF00"/>
                </a:solidFill>
                <a:latin typeface="Times New Roman" panose="02020603050405020304" charset="0"/>
                <a:ea typeface="宋体" panose="02010600030101010101" pitchFamily="2" charset="-122"/>
              </a:rPr>
              <a:t>ScanShadowsFilter                                  滤除因自身遮挡而产生的干扰数据</a:t>
            </a:r>
            <a:endParaRPr lang="en-US" sz="1400">
              <a:solidFill>
                <a:srgbClr val="FFFF00"/>
              </a:solidFill>
              <a:latin typeface="Times New Roman" panose="02020603050405020304" charset="0"/>
              <a:ea typeface="宋体" panose="02010600030101010101" pitchFamily="2" charset="-122"/>
            </a:endParaRPr>
          </a:p>
          <a:p>
            <a:pPr indent="127000" algn="l">
              <a:buClrTx/>
              <a:buSzTx/>
              <a:buFontTx/>
            </a:pPr>
            <a:r>
              <a:rPr lang="en-US" sz="1400">
                <a:solidFill>
                  <a:srgbClr val="FFFF00"/>
                </a:solidFill>
                <a:latin typeface="Times New Roman" panose="02020603050405020304" charset="0"/>
                <a:ea typeface="宋体" panose="02010600030101010101" pitchFamily="2" charset="-122"/>
              </a:rPr>
              <a:t>InterpolationFilter                                    在可信任的扫描点之间插值</a:t>
            </a:r>
            <a:endParaRPr lang="en-US" sz="1400">
              <a:solidFill>
                <a:srgbClr val="FFFF00"/>
              </a:solidFill>
              <a:latin typeface="Times New Roman" panose="02020603050405020304" charset="0"/>
              <a:ea typeface="宋体" panose="02010600030101010101" pitchFamily="2" charset="-122"/>
            </a:endParaRPr>
          </a:p>
          <a:p>
            <a:pPr indent="127000" algn="l">
              <a:buClrTx/>
              <a:buSzTx/>
              <a:buFontTx/>
            </a:pPr>
            <a:r>
              <a:rPr lang="en-US" sz="1400">
                <a:solidFill>
                  <a:srgbClr val="FFFF00"/>
                </a:solidFill>
                <a:latin typeface="Times New Roman" panose="02020603050405020304" charset="0"/>
                <a:ea typeface="宋体" panose="02010600030101010101" pitchFamily="2" charset="-122"/>
              </a:rPr>
              <a:t>LaserScanIntensityFilter                          滤除在设定强度阈值之外的数据</a:t>
            </a:r>
            <a:endParaRPr lang="en-US" sz="1400">
              <a:solidFill>
                <a:srgbClr val="FFFF00"/>
              </a:solidFill>
              <a:latin typeface="Times New Roman" panose="02020603050405020304" charset="0"/>
              <a:ea typeface="宋体" panose="02010600030101010101" pitchFamily="2" charset="-122"/>
            </a:endParaRPr>
          </a:p>
          <a:p>
            <a:pPr indent="127000" algn="l">
              <a:buClrTx/>
              <a:buSzTx/>
              <a:buFontTx/>
            </a:pPr>
            <a:r>
              <a:rPr lang="en-US" sz="1400">
                <a:solidFill>
                  <a:srgbClr val="FFFF00"/>
                </a:solidFill>
                <a:latin typeface="Times New Roman" panose="02020603050405020304" charset="0"/>
                <a:ea typeface="宋体" panose="02010600030101010101" pitchFamily="2" charset="-122"/>
              </a:rPr>
              <a:t>LaserScanRangeFilter                              滤除在设定距离范围之外的数据</a:t>
            </a:r>
            <a:endParaRPr lang="en-US" sz="1400">
              <a:solidFill>
                <a:srgbClr val="FFFF00"/>
              </a:solidFill>
              <a:latin typeface="Times New Roman" panose="02020603050405020304" charset="0"/>
              <a:ea typeface="宋体" panose="02010600030101010101" pitchFamily="2" charset="-122"/>
            </a:endParaRPr>
          </a:p>
          <a:p>
            <a:pPr indent="127000" algn="l">
              <a:buClrTx/>
              <a:buSzTx/>
              <a:buFontTx/>
            </a:pPr>
            <a:r>
              <a:rPr lang="en-US" sz="1400">
                <a:solidFill>
                  <a:srgbClr val="FFFF00"/>
                </a:solidFill>
                <a:latin typeface="Times New Roman" panose="02020603050405020304" charset="0"/>
                <a:ea typeface="宋体" panose="02010600030101010101" pitchFamily="2" charset="-122"/>
              </a:rPr>
              <a:t>LaserScanAngularBoundsFilter               滤除在设定扫描角度范围之外的数据</a:t>
            </a:r>
            <a:endParaRPr lang="en-US" sz="1400">
              <a:solidFill>
                <a:srgbClr val="FFFF00"/>
              </a:solidFill>
              <a:latin typeface="Times New Roman" panose="02020603050405020304" charset="0"/>
              <a:ea typeface="宋体" panose="02010600030101010101" pitchFamily="2" charset="-122"/>
            </a:endParaRPr>
          </a:p>
          <a:p>
            <a:pPr indent="127000" algn="l">
              <a:buClrTx/>
              <a:buSzTx/>
              <a:buFontTx/>
            </a:pPr>
            <a:r>
              <a:rPr lang="en-US" sz="1400">
                <a:solidFill>
                  <a:srgbClr val="FFFF00"/>
                </a:solidFill>
                <a:latin typeface="Times New Roman" panose="02020603050405020304" charset="0"/>
                <a:ea typeface="宋体" panose="02010600030101010101" pitchFamily="2" charset="-122"/>
              </a:rPr>
              <a:t>LaserScanAngularBoundsFilterInPlace   滤除在设定扫描角度范围之内的数据</a:t>
            </a:r>
            <a:endParaRPr lang="en-US" sz="1400">
              <a:solidFill>
                <a:srgbClr val="FFFF00"/>
              </a:solidFill>
              <a:latin typeface="Times New Roman" panose="02020603050405020304" charset="0"/>
              <a:ea typeface="宋体" panose="02010600030101010101" pitchFamily="2" charset="-122"/>
            </a:endParaRPr>
          </a:p>
          <a:p>
            <a:pPr indent="127000" algn="l">
              <a:buClrTx/>
              <a:buSzTx/>
              <a:buFontTx/>
            </a:pPr>
            <a:r>
              <a:rPr lang="en-US" sz="1400">
                <a:solidFill>
                  <a:srgbClr val="FFFF00"/>
                </a:solidFill>
                <a:latin typeface="Times New Roman" panose="02020603050405020304" charset="0"/>
                <a:ea typeface="宋体" panose="02010600030101010101" pitchFamily="2" charset="-122"/>
              </a:rPr>
              <a:t>LaserScanBoxFilter                                 滤除在设定区域范围之内的数据</a:t>
            </a:r>
            <a:endParaRPr lang="en-US" sz="1400">
              <a:solidFill>
                <a:srgbClr val="FFFF00"/>
              </a:solidFill>
              <a:latin typeface="Times New Roman" panose="02020603050405020304" charset="0"/>
              <a:ea typeface="宋体" panose="02010600030101010101" pitchFamily="2" charset="-122"/>
            </a:endParaRPr>
          </a:p>
        </p:txBody>
      </p:sp>
      <p:sp>
        <p:nvSpPr>
          <p:cNvPr id="21" name="左大括号 20"/>
          <p:cNvSpPr/>
          <p:nvPr/>
        </p:nvSpPr>
        <p:spPr>
          <a:xfrm>
            <a:off x="5054600" y="4097020"/>
            <a:ext cx="120650" cy="16281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1" grpId="0" animBg="1"/>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a:t>
            </a:r>
            <a:r>
              <a:rPr lang="en-US" altLang="zh-CN" sz="2000">
                <a:solidFill>
                  <a:srgbClr val="9CC2F0"/>
                </a:solidFill>
                <a:sym typeface="+mn-ea"/>
              </a:rPr>
              <a:t>2</a:t>
            </a:r>
            <a:r>
              <a:rPr lang="zh-CN" altLang="en-US" sz="2000">
                <a:solidFill>
                  <a:srgbClr val="9CC2F0"/>
                </a:solidFill>
                <a:sym typeface="+mn-ea"/>
              </a:rPr>
              <a:t> </a:t>
            </a:r>
            <a:r>
              <a:rPr lang="zh-CN" altLang="en-US" sz="2000">
                <a:solidFill>
                  <a:srgbClr val="9CC2F0"/>
                </a:solidFill>
                <a:sym typeface="+mn-ea"/>
              </a:rPr>
              <a:t>激光雷达</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性能参数</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数据处理</a:t>
            </a:r>
            <a:endParaRPr lang="zh-CN" altLang="en-US" sz="1400" b="0">
              <a:solidFill>
                <a:srgbClr val="FFFF00"/>
              </a:solidFill>
              <a:latin typeface="+mn-ea"/>
            </a:endParaRPr>
          </a:p>
        </p:txBody>
      </p:sp>
      <p:sp>
        <p:nvSpPr>
          <p:cNvPr id="9" name="右箭头 8"/>
          <p:cNvSpPr/>
          <p:nvPr/>
        </p:nvSpPr>
        <p:spPr>
          <a:xfrm>
            <a:off x="1739265" y="255270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13330" y="204406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2827655" y="1914525"/>
            <a:ext cx="235077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扫描点处理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扫描点的时间同步</a:t>
            </a:r>
            <a:endParaRPr lang="zh-CN" altLang="en-US" sz="1400" b="0">
              <a:solidFill>
                <a:schemeClr val="bg1"/>
              </a:solidFill>
              <a:latin typeface="+mn-ea"/>
            </a:endParaRPr>
          </a:p>
        </p:txBody>
      </p:sp>
      <p:sp>
        <p:nvSpPr>
          <p:cNvPr id="10" name="文本框 9"/>
          <p:cNvSpPr txBox="1"/>
          <p:nvPr/>
        </p:nvSpPr>
        <p:spPr>
          <a:xfrm>
            <a:off x="6641465" y="2563495"/>
            <a:ext cx="2071370" cy="306705"/>
          </a:xfrm>
          <a:prstGeom prst="rect">
            <a:avLst/>
          </a:prstGeom>
          <a:noFill/>
          <a:ln w="9525">
            <a:noFill/>
          </a:ln>
        </p:spPr>
        <p:txBody>
          <a:bodyPr wrap="square">
            <a:spAutoFit/>
          </a:bodyPr>
          <a:p>
            <a:pPr indent="0" algn="ctr">
              <a:lnSpc>
                <a:spcPct val="100000"/>
              </a:lnSpc>
              <a:buFont typeface="Wingdings" panose="05000000000000000000" charset="0"/>
              <a:buNone/>
            </a:pPr>
            <a:r>
              <a:rPr lang="zh-CN" altLang="en-US" sz="1400" b="0">
                <a:solidFill>
                  <a:srgbClr val="FFFF00"/>
                </a:solidFill>
                <a:latin typeface="+mn-ea"/>
              </a:rPr>
              <a:t>②</a:t>
            </a:r>
            <a:r>
              <a:rPr lang="en-US" altLang="zh-CN" sz="1400" b="0">
                <a:solidFill>
                  <a:srgbClr val="FFFF00"/>
                </a:solidFill>
                <a:latin typeface="+mn-ea"/>
              </a:rPr>
              <a:t> </a:t>
            </a:r>
            <a:r>
              <a:rPr lang="zh-CN" altLang="en-US" sz="1400">
                <a:solidFill>
                  <a:srgbClr val="FFFF00"/>
                </a:solidFill>
                <a:latin typeface="+mn-ea"/>
                <a:sym typeface="+mn-ea"/>
              </a:rPr>
              <a:t>多线激光雷达</a:t>
            </a:r>
            <a:endParaRPr lang="zh-CN" altLang="en-US" sz="1400" b="0">
              <a:solidFill>
                <a:srgbClr val="FFFF00"/>
              </a:solidFill>
              <a:latin typeface="+mn-ea"/>
              <a:sym typeface="+mn-ea"/>
            </a:endParaRPr>
          </a:p>
        </p:txBody>
      </p:sp>
      <p:sp>
        <p:nvSpPr>
          <p:cNvPr id="4" name="文本框 3"/>
          <p:cNvSpPr txBox="1"/>
          <p:nvPr/>
        </p:nvSpPr>
        <p:spPr>
          <a:xfrm>
            <a:off x="3778250" y="4503420"/>
            <a:ext cx="2071370" cy="306705"/>
          </a:xfrm>
          <a:prstGeom prst="rect">
            <a:avLst/>
          </a:prstGeom>
          <a:noFill/>
          <a:ln w="9525">
            <a:noFill/>
          </a:ln>
        </p:spPr>
        <p:txBody>
          <a:bodyPr wrap="square">
            <a:spAutoFit/>
          </a:bodyPr>
          <a:p>
            <a:pPr indent="0" algn="ctr">
              <a:lnSpc>
                <a:spcPct val="100000"/>
              </a:lnSpc>
              <a:buFont typeface="Wingdings" panose="05000000000000000000" charset="0"/>
              <a:buNone/>
            </a:pPr>
            <a:r>
              <a:rPr lang="en-US" altLang="zh-CN" sz="1400" b="0">
                <a:solidFill>
                  <a:srgbClr val="FFFF00"/>
                </a:solidFill>
                <a:latin typeface="+mn-ea"/>
              </a:rPr>
              <a:t>PCL</a:t>
            </a:r>
            <a:r>
              <a:rPr lang="zh-CN" altLang="en-US" sz="1400" b="0">
                <a:solidFill>
                  <a:srgbClr val="FFFF00"/>
                </a:solidFill>
                <a:latin typeface="+mn-ea"/>
              </a:rPr>
              <a:t>点云库</a:t>
            </a:r>
            <a:endParaRPr lang="zh-CN" altLang="en-US" sz="1400" b="0">
              <a:solidFill>
                <a:srgbClr val="FFFF00"/>
              </a:solidFill>
              <a:latin typeface="+mn-ea"/>
            </a:endParaRPr>
          </a:p>
        </p:txBody>
      </p:sp>
      <p:sp>
        <p:nvSpPr>
          <p:cNvPr id="16" name="文本框 15"/>
          <p:cNvSpPr txBox="1"/>
          <p:nvPr/>
        </p:nvSpPr>
        <p:spPr>
          <a:xfrm>
            <a:off x="6253480" y="3104515"/>
            <a:ext cx="3557905" cy="3107690"/>
          </a:xfrm>
          <a:prstGeom prst="rect">
            <a:avLst/>
          </a:prstGeom>
          <a:noFill/>
          <a:ln w="9525">
            <a:noFill/>
          </a:ln>
        </p:spPr>
        <p:txBody>
          <a:bodyPr wrap="square">
            <a:spAutoFit/>
          </a:bodyPr>
          <a:p>
            <a:pPr indent="127000"/>
            <a:r>
              <a:rPr lang="en-US" sz="1400" b="0">
                <a:solidFill>
                  <a:srgbClr val="FFFF00"/>
                </a:solidFill>
                <a:latin typeface="Times New Roman" panose="02020603050405020304" charset="0"/>
                <a:ea typeface="宋体" panose="02010600030101010101" pitchFamily="2" charset="-122"/>
              </a:rPr>
              <a:t>segmentation  </a:t>
            </a:r>
            <a:r>
              <a:rPr lang="en-US" altLang="zh-CN" sz="1400">
                <a:solidFill>
                  <a:srgbClr val="FFFF00"/>
                </a:solidFill>
                <a:latin typeface="Times New Roman" panose="02020603050405020304" charset="0"/>
                <a:ea typeface="宋体" panose="02010600030101010101" pitchFamily="2" charset="-122"/>
                <a:sym typeface="+mn-ea"/>
              </a:rPr>
              <a:t>          </a:t>
            </a:r>
            <a:r>
              <a:rPr lang="zh-CN" altLang="en-US" sz="1400" b="0">
                <a:solidFill>
                  <a:srgbClr val="FFFF00"/>
                </a:solidFill>
                <a:latin typeface="Times New Roman" panose="02020603050405020304" charset="0"/>
                <a:ea typeface="宋体" panose="02010600030101010101" pitchFamily="2" charset="-122"/>
              </a:rPr>
              <a:t>分割</a:t>
            </a:r>
            <a:endParaRPr lang="zh-CN" altLang="en-US" sz="1400" b="0">
              <a:solidFill>
                <a:srgbClr val="FFFF00"/>
              </a:solidFill>
              <a:latin typeface="Times New Roman" panose="02020603050405020304" charset="0"/>
              <a:ea typeface="宋体" panose="02010600030101010101" pitchFamily="2" charset="-122"/>
            </a:endParaRPr>
          </a:p>
          <a:p>
            <a:pPr indent="127000"/>
            <a:r>
              <a:rPr lang="en-US" sz="1400" b="0">
                <a:solidFill>
                  <a:srgbClr val="FFFF00"/>
                </a:solidFill>
                <a:latin typeface="Times New Roman" panose="02020603050405020304" charset="0"/>
                <a:ea typeface="宋体" panose="02010600030101010101" pitchFamily="2" charset="-122"/>
              </a:rPr>
              <a:t>Features          </a:t>
            </a:r>
            <a:r>
              <a:rPr lang="en-US" altLang="zh-CN" sz="1400">
                <a:solidFill>
                  <a:srgbClr val="FFFF00"/>
                </a:solidFill>
                <a:latin typeface="Times New Roman" panose="02020603050405020304" charset="0"/>
                <a:ea typeface="宋体" panose="02010600030101010101" pitchFamily="2" charset="-122"/>
                <a:sym typeface="+mn-ea"/>
              </a:rPr>
              <a:t>          </a:t>
            </a:r>
            <a:r>
              <a:rPr lang="zh-CN" altLang="en-US" sz="1400" b="0">
                <a:solidFill>
                  <a:srgbClr val="FFFF00"/>
                </a:solidFill>
                <a:latin typeface="Times New Roman" panose="02020603050405020304" charset="0"/>
                <a:ea typeface="宋体" panose="02010600030101010101" pitchFamily="2" charset="-122"/>
              </a:rPr>
              <a:t>特征描述与提取</a:t>
            </a:r>
            <a:endParaRPr lang="zh-CN" altLang="en-US" sz="1400" b="0">
              <a:solidFill>
                <a:srgbClr val="FFFF00"/>
              </a:solidFill>
              <a:latin typeface="Times New Roman" panose="02020603050405020304" charset="0"/>
              <a:ea typeface="宋体" panose="02010600030101010101" pitchFamily="2" charset="-122"/>
            </a:endParaRPr>
          </a:p>
          <a:p>
            <a:pPr indent="127000"/>
            <a:r>
              <a:rPr lang="en-US" altLang="zh-CN" sz="1400" b="0">
                <a:solidFill>
                  <a:srgbClr val="FFFF00"/>
                </a:solidFill>
                <a:latin typeface="Times New Roman" panose="02020603050405020304" charset="0"/>
                <a:ea typeface="宋体" panose="02010600030101010101" pitchFamily="2" charset="-122"/>
              </a:rPr>
              <a:t>Visualization  </a:t>
            </a:r>
            <a:r>
              <a:rPr lang="en-US" altLang="zh-CN" sz="1400">
                <a:solidFill>
                  <a:srgbClr val="FFFF00"/>
                </a:solidFill>
                <a:latin typeface="Times New Roman" panose="02020603050405020304" charset="0"/>
                <a:ea typeface="宋体" panose="02010600030101010101" pitchFamily="2" charset="-122"/>
                <a:sym typeface="+mn-ea"/>
              </a:rPr>
              <a:t>          </a:t>
            </a:r>
            <a:r>
              <a:rPr lang="zh-CN" altLang="en-US" sz="1400" b="0">
                <a:solidFill>
                  <a:srgbClr val="FFFF00"/>
                </a:solidFill>
                <a:latin typeface="Times New Roman" panose="02020603050405020304" charset="0"/>
                <a:ea typeface="宋体" panose="02010600030101010101" pitchFamily="2" charset="-122"/>
              </a:rPr>
              <a:t>可视化</a:t>
            </a:r>
            <a:endParaRPr lang="zh-CN" altLang="en-US" sz="1400" b="0">
              <a:solidFill>
                <a:srgbClr val="FFFF00"/>
              </a:solidFill>
              <a:latin typeface="Times New Roman" panose="02020603050405020304" charset="0"/>
              <a:ea typeface="宋体" panose="02010600030101010101" pitchFamily="2" charset="-122"/>
            </a:endParaRPr>
          </a:p>
          <a:p>
            <a:pPr indent="127000"/>
            <a:r>
              <a:rPr lang="en-US" altLang="zh-CN" sz="1400" b="0">
                <a:solidFill>
                  <a:srgbClr val="FFFF00"/>
                </a:solidFill>
                <a:latin typeface="Times New Roman" panose="02020603050405020304" charset="0"/>
                <a:ea typeface="宋体" panose="02010600030101010101" pitchFamily="2" charset="-122"/>
              </a:rPr>
              <a:t>Surface           </a:t>
            </a:r>
            <a:r>
              <a:rPr lang="en-US" altLang="zh-CN" sz="1400">
                <a:solidFill>
                  <a:srgbClr val="FFFF00"/>
                </a:solidFill>
                <a:latin typeface="Times New Roman" panose="02020603050405020304" charset="0"/>
                <a:ea typeface="宋体" panose="02010600030101010101" pitchFamily="2" charset="-122"/>
                <a:sym typeface="+mn-ea"/>
              </a:rPr>
              <a:t>          </a:t>
            </a:r>
            <a:r>
              <a:rPr lang="zh-CN" altLang="en-US" sz="1400" b="0">
                <a:solidFill>
                  <a:srgbClr val="FFFF00"/>
                </a:solidFill>
                <a:latin typeface="Times New Roman" panose="02020603050405020304" charset="0"/>
                <a:ea typeface="宋体" panose="02010600030101010101" pitchFamily="2" charset="-122"/>
              </a:rPr>
              <a:t>曲面重建</a:t>
            </a:r>
            <a:endParaRPr lang="zh-CN" altLang="en-US" sz="1400" b="0">
              <a:solidFill>
                <a:srgbClr val="FFFF00"/>
              </a:solidFill>
              <a:latin typeface="Times New Roman" panose="02020603050405020304" charset="0"/>
              <a:ea typeface="宋体" panose="02010600030101010101" pitchFamily="2" charset="-122"/>
            </a:endParaRPr>
          </a:p>
          <a:p>
            <a:pPr indent="127000"/>
            <a:r>
              <a:rPr lang="en-US" altLang="zh-CN" sz="1400" b="0">
                <a:solidFill>
                  <a:srgbClr val="FFFF00"/>
                </a:solidFill>
                <a:latin typeface="Times New Roman" panose="02020603050405020304" charset="0"/>
                <a:ea typeface="宋体" panose="02010600030101010101" pitchFamily="2" charset="-122"/>
              </a:rPr>
              <a:t>Recognition    </a:t>
            </a:r>
            <a:r>
              <a:rPr lang="en-US" altLang="zh-CN" sz="1400">
                <a:solidFill>
                  <a:srgbClr val="FFFF00"/>
                </a:solidFill>
                <a:latin typeface="Times New Roman" panose="02020603050405020304" charset="0"/>
                <a:ea typeface="宋体" panose="02010600030101010101" pitchFamily="2" charset="-122"/>
                <a:sym typeface="+mn-ea"/>
              </a:rPr>
              <a:t>          </a:t>
            </a:r>
            <a:r>
              <a:rPr lang="zh-CN" altLang="en-US" sz="1400" b="0">
                <a:solidFill>
                  <a:srgbClr val="FFFF00"/>
                </a:solidFill>
                <a:latin typeface="Times New Roman" panose="02020603050405020304" charset="0"/>
                <a:ea typeface="宋体" panose="02010600030101010101" pitchFamily="2" charset="-122"/>
              </a:rPr>
              <a:t>识别</a:t>
            </a:r>
            <a:endParaRPr lang="en-US" sz="1400" b="0">
              <a:solidFill>
                <a:srgbClr val="FFFF00"/>
              </a:solidFill>
              <a:latin typeface="Times New Roman" panose="02020603050405020304" charset="0"/>
              <a:ea typeface="宋体" panose="02010600030101010101" pitchFamily="2" charset="-122"/>
            </a:endParaRPr>
          </a:p>
          <a:p>
            <a:pPr indent="127000"/>
            <a:r>
              <a:rPr lang="en-US" sz="1400" b="0">
                <a:solidFill>
                  <a:srgbClr val="FFFF00"/>
                </a:solidFill>
                <a:latin typeface="Times New Roman" panose="02020603050405020304" charset="0"/>
                <a:ea typeface="宋体" panose="02010600030101010101" pitchFamily="2" charset="-122"/>
              </a:rPr>
              <a:t>Search             </a:t>
            </a:r>
            <a:r>
              <a:rPr lang="en-US" altLang="zh-CN" sz="1400">
                <a:solidFill>
                  <a:srgbClr val="FFFF00"/>
                </a:solidFill>
                <a:latin typeface="Times New Roman" panose="02020603050405020304" charset="0"/>
                <a:ea typeface="宋体" panose="02010600030101010101" pitchFamily="2" charset="-122"/>
                <a:sym typeface="+mn-ea"/>
              </a:rPr>
              <a:t>          </a:t>
            </a:r>
            <a:r>
              <a:rPr lang="zh-CN" altLang="en-US" sz="1400" b="0">
                <a:solidFill>
                  <a:srgbClr val="FFFF00"/>
                </a:solidFill>
                <a:latin typeface="Times New Roman" panose="02020603050405020304" charset="0"/>
                <a:ea typeface="宋体" panose="02010600030101010101" pitchFamily="2" charset="-122"/>
              </a:rPr>
              <a:t>检索</a:t>
            </a:r>
            <a:endParaRPr lang="zh-CN" altLang="en-US" sz="1400" b="0">
              <a:solidFill>
                <a:srgbClr val="FFFF00"/>
              </a:solidFill>
              <a:latin typeface="Times New Roman" panose="02020603050405020304" charset="0"/>
              <a:ea typeface="宋体" panose="02010600030101010101" pitchFamily="2" charset="-122"/>
            </a:endParaRPr>
          </a:p>
          <a:p>
            <a:pPr indent="127000"/>
            <a:r>
              <a:rPr lang="en-US" altLang="zh-CN" sz="1400" b="0">
                <a:solidFill>
                  <a:srgbClr val="FFFF00"/>
                </a:solidFill>
                <a:latin typeface="Times New Roman" panose="02020603050405020304" charset="0"/>
                <a:ea typeface="宋体" panose="02010600030101010101" pitchFamily="2" charset="-122"/>
              </a:rPr>
              <a:t>Registration               </a:t>
            </a:r>
            <a:r>
              <a:rPr lang="zh-CN" altLang="en-US" sz="1400" b="0">
                <a:solidFill>
                  <a:srgbClr val="FFFF00"/>
                </a:solidFill>
                <a:latin typeface="Times New Roman" panose="02020603050405020304" charset="0"/>
                <a:ea typeface="宋体" panose="02010600030101010101" pitchFamily="2" charset="-122"/>
              </a:rPr>
              <a:t>配准</a:t>
            </a:r>
            <a:endParaRPr lang="en-US" sz="1400" b="0">
              <a:solidFill>
                <a:srgbClr val="FFFF00"/>
              </a:solidFill>
              <a:latin typeface="Times New Roman" panose="02020603050405020304" charset="0"/>
              <a:ea typeface="宋体" panose="02010600030101010101" pitchFamily="2" charset="-122"/>
            </a:endParaRPr>
          </a:p>
          <a:p>
            <a:pPr indent="127000"/>
            <a:r>
              <a:rPr lang="en-US" sz="1400" b="0">
                <a:solidFill>
                  <a:srgbClr val="FFFF00"/>
                </a:solidFill>
                <a:latin typeface="Times New Roman" panose="02020603050405020304" charset="0"/>
                <a:ea typeface="宋体" panose="02010600030101010101" pitchFamily="2" charset="-122"/>
              </a:rPr>
              <a:t>Keypoints                  </a:t>
            </a:r>
            <a:r>
              <a:rPr lang="zh-CN" altLang="en-US" sz="1400" b="0">
                <a:solidFill>
                  <a:srgbClr val="FFFF00"/>
                </a:solidFill>
                <a:latin typeface="Times New Roman" panose="02020603050405020304" charset="0"/>
                <a:ea typeface="宋体" panose="02010600030101010101" pitchFamily="2" charset="-122"/>
              </a:rPr>
              <a:t>关键点</a:t>
            </a:r>
            <a:endParaRPr lang="en-US" sz="1400" b="0">
              <a:solidFill>
                <a:srgbClr val="FFFF00"/>
              </a:solidFill>
              <a:latin typeface="Times New Roman" panose="02020603050405020304" charset="0"/>
              <a:ea typeface="宋体" panose="02010600030101010101" pitchFamily="2" charset="-122"/>
            </a:endParaRPr>
          </a:p>
          <a:p>
            <a:pPr indent="127000"/>
            <a:r>
              <a:rPr lang="en-US" altLang="zh-CN" sz="1400" b="0">
                <a:solidFill>
                  <a:srgbClr val="FFFF00"/>
                </a:solidFill>
                <a:latin typeface="Times New Roman" panose="02020603050405020304" charset="0"/>
                <a:ea typeface="宋体" panose="02010600030101010101" pitchFamily="2" charset="-122"/>
              </a:rPr>
              <a:t>Filters                        </a:t>
            </a:r>
            <a:r>
              <a:rPr lang="zh-CN" altLang="en-US" sz="1400" b="0">
                <a:solidFill>
                  <a:srgbClr val="FFFF00"/>
                </a:solidFill>
                <a:latin typeface="Times New Roman" panose="02020603050405020304" charset="0"/>
                <a:ea typeface="宋体" panose="02010600030101010101" pitchFamily="2" charset="-122"/>
              </a:rPr>
              <a:t>滤波</a:t>
            </a:r>
            <a:endParaRPr lang="en-US" sz="1400" b="0">
              <a:solidFill>
                <a:srgbClr val="FFFF00"/>
              </a:solidFill>
              <a:latin typeface="Times New Roman" panose="02020603050405020304" charset="0"/>
              <a:ea typeface="宋体" panose="02010600030101010101" pitchFamily="2" charset="-122"/>
            </a:endParaRPr>
          </a:p>
          <a:p>
            <a:pPr indent="127000"/>
            <a:r>
              <a:rPr lang="en-US" sz="1400" b="0">
                <a:solidFill>
                  <a:srgbClr val="FFFF00"/>
                </a:solidFill>
                <a:latin typeface="Times New Roman" panose="02020603050405020304" charset="0"/>
                <a:ea typeface="宋体" panose="02010600030101010101" pitchFamily="2" charset="-122"/>
              </a:rPr>
              <a:t>Sample consensus     </a:t>
            </a:r>
            <a:r>
              <a:rPr lang="zh-CN" altLang="en-US" sz="1400" b="0">
                <a:solidFill>
                  <a:srgbClr val="FFFF00"/>
                </a:solidFill>
                <a:latin typeface="Times New Roman" panose="02020603050405020304" charset="0"/>
                <a:ea typeface="宋体" panose="02010600030101010101" pitchFamily="2" charset="-122"/>
              </a:rPr>
              <a:t>采样一致性</a:t>
            </a:r>
            <a:endParaRPr lang="zh-CN" altLang="en-US" sz="1400" b="0">
              <a:solidFill>
                <a:srgbClr val="FFFF00"/>
              </a:solidFill>
              <a:latin typeface="Times New Roman" panose="02020603050405020304" charset="0"/>
              <a:ea typeface="宋体" panose="02010600030101010101" pitchFamily="2" charset="-122"/>
            </a:endParaRPr>
          </a:p>
          <a:p>
            <a:pPr indent="127000"/>
            <a:r>
              <a:rPr lang="en-US" altLang="zh-CN" sz="1400" b="0">
                <a:solidFill>
                  <a:srgbClr val="FFFF00"/>
                </a:solidFill>
                <a:latin typeface="Times New Roman" panose="02020603050405020304" charset="0"/>
                <a:ea typeface="宋体" panose="02010600030101010101" pitchFamily="2" charset="-122"/>
              </a:rPr>
              <a:t>octree               </a:t>
            </a:r>
            <a:r>
              <a:rPr lang="en-US" altLang="zh-CN" sz="1400">
                <a:solidFill>
                  <a:srgbClr val="FFFF00"/>
                </a:solidFill>
                <a:latin typeface="Times New Roman" panose="02020603050405020304" charset="0"/>
                <a:ea typeface="宋体" panose="02010600030101010101" pitchFamily="2" charset="-122"/>
                <a:sym typeface="+mn-ea"/>
              </a:rPr>
              <a:t>         </a:t>
            </a:r>
            <a:r>
              <a:rPr lang="zh-CN" altLang="en-US" sz="1400" b="0">
                <a:solidFill>
                  <a:srgbClr val="FFFF00"/>
                </a:solidFill>
                <a:latin typeface="Times New Roman" panose="02020603050405020304" charset="0"/>
                <a:ea typeface="宋体" panose="02010600030101010101" pitchFamily="2" charset="-122"/>
              </a:rPr>
              <a:t>八叉树</a:t>
            </a:r>
            <a:endParaRPr lang="zh-CN" altLang="en-US" sz="1400" b="0">
              <a:solidFill>
                <a:srgbClr val="FFFF00"/>
              </a:solidFill>
              <a:latin typeface="Times New Roman" panose="02020603050405020304" charset="0"/>
              <a:ea typeface="宋体" panose="02010600030101010101" pitchFamily="2" charset="-122"/>
            </a:endParaRPr>
          </a:p>
          <a:p>
            <a:pPr indent="127000"/>
            <a:r>
              <a:rPr lang="en-US" altLang="zh-CN" sz="1400" b="0">
                <a:solidFill>
                  <a:srgbClr val="FFFF00"/>
                </a:solidFill>
                <a:latin typeface="Times New Roman" panose="02020603050405020304" charset="0"/>
                <a:ea typeface="宋体" panose="02010600030101010101" pitchFamily="2" charset="-122"/>
              </a:rPr>
              <a:t>common           </a:t>
            </a:r>
            <a:r>
              <a:rPr lang="en-US" altLang="zh-CN" sz="1400">
                <a:solidFill>
                  <a:srgbClr val="FFFF00"/>
                </a:solidFill>
                <a:latin typeface="Times New Roman" panose="02020603050405020304" charset="0"/>
                <a:ea typeface="宋体" panose="02010600030101010101" pitchFamily="2" charset="-122"/>
                <a:sym typeface="+mn-ea"/>
              </a:rPr>
              <a:t>         </a:t>
            </a:r>
            <a:r>
              <a:rPr lang="zh-CN" altLang="en-US" sz="1400" b="0">
                <a:solidFill>
                  <a:srgbClr val="FFFF00"/>
                </a:solidFill>
                <a:latin typeface="Times New Roman" panose="02020603050405020304" charset="0"/>
                <a:ea typeface="宋体" panose="02010600030101010101" pitchFamily="2" charset="-122"/>
              </a:rPr>
              <a:t>通用模块</a:t>
            </a:r>
            <a:endParaRPr lang="zh-CN" altLang="en-US" sz="1400" b="0">
              <a:solidFill>
                <a:srgbClr val="FFFF00"/>
              </a:solidFill>
              <a:latin typeface="Times New Roman" panose="02020603050405020304" charset="0"/>
              <a:ea typeface="宋体" panose="02010600030101010101" pitchFamily="2" charset="-122"/>
            </a:endParaRPr>
          </a:p>
          <a:p>
            <a:pPr indent="127000"/>
            <a:r>
              <a:rPr lang="en-US" altLang="zh-CN" sz="1400" b="0">
                <a:solidFill>
                  <a:srgbClr val="FFFF00"/>
                </a:solidFill>
                <a:latin typeface="Times New Roman" panose="02020603050405020304" charset="0"/>
                <a:ea typeface="宋体" panose="02010600030101010101" pitchFamily="2" charset="-122"/>
              </a:rPr>
              <a:t>IO                     </a:t>
            </a:r>
            <a:r>
              <a:rPr lang="en-US" altLang="zh-CN" sz="1400">
                <a:solidFill>
                  <a:srgbClr val="FFFF00"/>
                </a:solidFill>
                <a:latin typeface="Times New Roman" panose="02020603050405020304" charset="0"/>
                <a:ea typeface="宋体" panose="02010600030101010101" pitchFamily="2" charset="-122"/>
                <a:sym typeface="+mn-ea"/>
              </a:rPr>
              <a:t>         </a:t>
            </a:r>
            <a:r>
              <a:rPr lang="zh-CN" altLang="en-US" sz="1400" b="0">
                <a:solidFill>
                  <a:srgbClr val="FFFF00"/>
                </a:solidFill>
                <a:latin typeface="Times New Roman" panose="02020603050405020304" charset="0"/>
                <a:ea typeface="宋体" panose="02010600030101010101" pitchFamily="2" charset="-122"/>
              </a:rPr>
              <a:t>输入输出</a:t>
            </a:r>
            <a:endParaRPr lang="en-US" sz="1400" b="0">
              <a:solidFill>
                <a:srgbClr val="FFFF00"/>
              </a:solidFill>
              <a:latin typeface="Times New Roman" panose="02020603050405020304" charset="0"/>
              <a:ea typeface="宋体" panose="02010600030101010101" pitchFamily="2" charset="-122"/>
            </a:endParaRPr>
          </a:p>
          <a:p>
            <a:pPr indent="127000"/>
            <a:r>
              <a:rPr lang="en-US" sz="1400" b="0">
                <a:solidFill>
                  <a:srgbClr val="FFFF00"/>
                </a:solidFill>
                <a:latin typeface="Times New Roman" panose="02020603050405020304" charset="0"/>
                <a:ea typeface="宋体" panose="02010600030101010101" pitchFamily="2" charset="-122"/>
              </a:rPr>
              <a:t>kdtree               </a:t>
            </a:r>
            <a:r>
              <a:rPr lang="en-US" altLang="zh-CN" sz="1400">
                <a:solidFill>
                  <a:srgbClr val="FFFF00"/>
                </a:solidFill>
                <a:latin typeface="Times New Roman" panose="02020603050405020304" charset="0"/>
                <a:ea typeface="宋体" panose="02010600030101010101" pitchFamily="2" charset="-122"/>
                <a:sym typeface="+mn-ea"/>
              </a:rPr>
              <a:t>         </a:t>
            </a:r>
            <a:r>
              <a:rPr lang="en-US" sz="1400" b="0">
                <a:solidFill>
                  <a:srgbClr val="FFFF00"/>
                </a:solidFill>
                <a:latin typeface="Times New Roman" panose="02020603050405020304" charset="0"/>
                <a:ea typeface="宋体" panose="02010600030101010101" pitchFamily="2" charset="-122"/>
              </a:rPr>
              <a:t>k</a:t>
            </a:r>
            <a:r>
              <a:rPr lang="zh-CN" altLang="en-US" sz="1400" b="0">
                <a:solidFill>
                  <a:srgbClr val="FFFF00"/>
                </a:solidFill>
                <a:latin typeface="Times New Roman" panose="02020603050405020304" charset="0"/>
                <a:ea typeface="宋体" panose="02010600030101010101" pitchFamily="2" charset="-122"/>
              </a:rPr>
              <a:t>维树</a:t>
            </a:r>
            <a:r>
              <a:rPr lang="en-US" altLang="zh-CN" sz="1400" b="0">
                <a:solidFill>
                  <a:srgbClr val="FFFF00"/>
                </a:solidFill>
                <a:latin typeface="Times New Roman" panose="02020603050405020304" charset="0"/>
                <a:ea typeface="宋体" panose="02010600030101010101" pitchFamily="2" charset="-122"/>
              </a:rPr>
              <a:t>    </a:t>
            </a:r>
            <a:r>
              <a:rPr lang="en-US" altLang="zh-CN" sz="1050" b="0">
                <a:solidFill>
                  <a:srgbClr val="FFFF00"/>
                </a:solidFill>
                <a:latin typeface="Times New Roman" panose="02020603050405020304" charset="0"/>
                <a:ea typeface="宋体" panose="02010600030101010101" pitchFamily="2" charset="-122"/>
              </a:rPr>
              <a:t>  </a:t>
            </a:r>
            <a:endParaRPr lang="en-US" sz="1050">
              <a:solidFill>
                <a:srgbClr val="FFFF00"/>
              </a:solidFill>
              <a:latin typeface="Times New Roman" panose="02020603050405020304" charset="0"/>
              <a:ea typeface="宋体" panose="02010600030101010101" pitchFamily="2" charset="-122"/>
            </a:endParaRPr>
          </a:p>
        </p:txBody>
      </p:sp>
      <p:sp>
        <p:nvSpPr>
          <p:cNvPr id="22" name="左大括号 21"/>
          <p:cNvSpPr/>
          <p:nvPr/>
        </p:nvSpPr>
        <p:spPr>
          <a:xfrm>
            <a:off x="5817235" y="3355340"/>
            <a:ext cx="259080" cy="2602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22" grpId="0" animBg="1"/>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a:t>
            </a:r>
            <a:r>
              <a:rPr lang="en-US" altLang="zh-CN" sz="2000">
                <a:solidFill>
                  <a:srgbClr val="9CC2F0"/>
                </a:solidFill>
                <a:sym typeface="+mn-ea"/>
              </a:rPr>
              <a:t>2</a:t>
            </a:r>
            <a:r>
              <a:rPr lang="zh-CN" altLang="en-US" sz="2000">
                <a:solidFill>
                  <a:srgbClr val="9CC2F0"/>
                </a:solidFill>
                <a:sym typeface="+mn-ea"/>
              </a:rPr>
              <a:t> </a:t>
            </a:r>
            <a:r>
              <a:rPr lang="zh-CN" altLang="en-US" sz="2000">
                <a:solidFill>
                  <a:srgbClr val="9CC2F0"/>
                </a:solidFill>
                <a:sym typeface="+mn-ea"/>
              </a:rPr>
              <a:t>激光雷达</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性能参数</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数据处理</a:t>
            </a:r>
            <a:endParaRPr lang="zh-CN" altLang="en-US" sz="1400" b="0">
              <a:solidFill>
                <a:srgbClr val="FFFF00"/>
              </a:solidFill>
              <a:latin typeface="+mn-ea"/>
            </a:endParaRPr>
          </a:p>
        </p:txBody>
      </p:sp>
      <p:sp>
        <p:nvSpPr>
          <p:cNvPr id="9" name="右箭头 8"/>
          <p:cNvSpPr/>
          <p:nvPr/>
        </p:nvSpPr>
        <p:spPr>
          <a:xfrm>
            <a:off x="1739265" y="255270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13330" y="204406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2827655" y="1914525"/>
            <a:ext cx="235077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扫描点处理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扫描点的时间同步</a:t>
            </a:r>
            <a:endParaRPr lang="zh-CN" altLang="en-US" sz="1400" b="0">
              <a:solidFill>
                <a:srgbClr val="FFFF00"/>
              </a:solidFill>
              <a:latin typeface="+mn-ea"/>
            </a:endParaRPr>
          </a:p>
        </p:txBody>
      </p:sp>
      <p:pic>
        <p:nvPicPr>
          <p:cNvPr id="5" name="图片 4" descr="图片25"/>
          <p:cNvPicPr>
            <a:picLocks noChangeAspect="1"/>
          </p:cNvPicPr>
          <p:nvPr/>
        </p:nvPicPr>
        <p:blipFill>
          <a:blip r:embed="rId4"/>
          <a:stretch>
            <a:fillRect/>
          </a:stretch>
        </p:blipFill>
        <p:spPr>
          <a:xfrm>
            <a:off x="5023485" y="975360"/>
            <a:ext cx="7040880" cy="4455160"/>
          </a:xfrm>
          <a:prstGeom prst="rect">
            <a:avLst/>
          </a:prstGeom>
        </p:spPr>
      </p:pic>
      <p:sp>
        <p:nvSpPr>
          <p:cNvPr id="20" name="文本框 19"/>
          <p:cNvSpPr txBox="1"/>
          <p:nvPr/>
        </p:nvSpPr>
        <p:spPr>
          <a:xfrm>
            <a:off x="8061960" y="5330825"/>
            <a:ext cx="207137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chemeClr val="bg1"/>
                </a:solidFill>
                <a:latin typeface="+mn-ea"/>
              </a:rPr>
              <a:t>运动畸变</a:t>
            </a:r>
            <a:endParaRPr lang="zh-CN" altLang="en-US" sz="1400" b="0">
              <a:solidFill>
                <a:schemeClr val="bg1"/>
              </a:solidFill>
              <a:latin typeface="+mn-ea"/>
            </a:endParaRPr>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sym typeface="+mn-ea"/>
              </a:rPr>
              <a:t>4.</a:t>
            </a:r>
            <a:r>
              <a:rPr lang="en-US" altLang="zh-CN" sz="2000">
                <a:solidFill>
                  <a:srgbClr val="9CC2F0"/>
                </a:solidFill>
                <a:sym typeface="+mn-ea"/>
              </a:rPr>
              <a:t>2</a:t>
            </a:r>
            <a:r>
              <a:rPr lang="zh-CN" altLang="en-US" sz="2000">
                <a:solidFill>
                  <a:srgbClr val="9CC2F0"/>
                </a:solidFill>
                <a:sym typeface="+mn-ea"/>
              </a:rPr>
              <a:t> </a:t>
            </a:r>
            <a:r>
              <a:rPr lang="zh-CN" altLang="en-US" sz="2000">
                <a:solidFill>
                  <a:srgbClr val="9CC2F0"/>
                </a:solidFill>
                <a:sym typeface="+mn-ea"/>
              </a:rPr>
              <a:t>激光雷达</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工作原理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性能参数</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数据处理</a:t>
            </a:r>
            <a:endParaRPr lang="zh-CN" altLang="en-US" sz="1400" b="0">
              <a:solidFill>
                <a:srgbClr val="FFFF00"/>
              </a:solidFill>
              <a:latin typeface="+mn-ea"/>
            </a:endParaRPr>
          </a:p>
        </p:txBody>
      </p:sp>
      <p:sp>
        <p:nvSpPr>
          <p:cNvPr id="9" name="右箭头 8"/>
          <p:cNvSpPr/>
          <p:nvPr/>
        </p:nvSpPr>
        <p:spPr>
          <a:xfrm>
            <a:off x="1739265" y="255270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13330" y="204406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2827655" y="1914525"/>
            <a:ext cx="235077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扫描点处理</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扫描点的时间同步</a:t>
            </a:r>
            <a:endParaRPr lang="zh-CN" altLang="en-US" sz="1400" b="0">
              <a:solidFill>
                <a:srgbClr val="FFFF00"/>
              </a:solidFill>
              <a:latin typeface="+mn-ea"/>
            </a:endParaRPr>
          </a:p>
        </p:txBody>
      </p:sp>
      <p:sp>
        <p:nvSpPr>
          <p:cNvPr id="23" name="文本框 22"/>
          <p:cNvSpPr txBox="1"/>
          <p:nvPr/>
        </p:nvSpPr>
        <p:spPr>
          <a:xfrm>
            <a:off x="5639435" y="2807970"/>
            <a:ext cx="137541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运动畸变校正</a:t>
            </a:r>
            <a:endParaRPr lang="zh-CN" altLang="en-US" sz="1400" b="0">
              <a:solidFill>
                <a:srgbClr val="FFFF00"/>
              </a:solidFill>
              <a:latin typeface="+mn-ea"/>
            </a:endParaRPr>
          </a:p>
        </p:txBody>
      </p:sp>
      <p:sp>
        <p:nvSpPr>
          <p:cNvPr id="24" name="左大括号 23"/>
          <p:cNvSpPr/>
          <p:nvPr/>
        </p:nvSpPr>
        <p:spPr>
          <a:xfrm>
            <a:off x="6910070" y="2165350"/>
            <a:ext cx="210185" cy="19335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5" name="文本框 24"/>
          <p:cNvSpPr txBox="1"/>
          <p:nvPr/>
        </p:nvSpPr>
        <p:spPr>
          <a:xfrm>
            <a:off x="7145655" y="1903730"/>
            <a:ext cx="91376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纯估计法</a:t>
            </a:r>
            <a:endParaRPr lang="zh-CN" altLang="en-US" sz="1400" b="0">
              <a:solidFill>
                <a:srgbClr val="FFFF00"/>
              </a:solidFill>
              <a:latin typeface="+mn-ea"/>
            </a:endParaRPr>
          </a:p>
        </p:txBody>
      </p:sp>
      <p:sp>
        <p:nvSpPr>
          <p:cNvPr id="26" name="文本框 25"/>
          <p:cNvSpPr txBox="1"/>
          <p:nvPr/>
        </p:nvSpPr>
        <p:spPr>
          <a:xfrm>
            <a:off x="7145655" y="3655060"/>
            <a:ext cx="130746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里程计辅助法</a:t>
            </a:r>
            <a:endParaRPr lang="zh-CN" altLang="en-US" sz="1400" b="0">
              <a:solidFill>
                <a:srgbClr val="FFFF00"/>
              </a:solidFill>
              <a:latin typeface="+mn-ea"/>
            </a:endParaRPr>
          </a:p>
        </p:txBody>
      </p:sp>
      <p:sp>
        <p:nvSpPr>
          <p:cNvPr id="27" name="左大括号 26"/>
          <p:cNvSpPr/>
          <p:nvPr/>
        </p:nvSpPr>
        <p:spPr>
          <a:xfrm>
            <a:off x="8058785" y="1795780"/>
            <a:ext cx="210185" cy="8769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 name="文本框 5"/>
          <p:cNvSpPr txBox="1"/>
          <p:nvPr/>
        </p:nvSpPr>
        <p:spPr>
          <a:xfrm>
            <a:off x="8268970" y="1705610"/>
            <a:ext cx="913765" cy="953135"/>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400" b="0">
                <a:solidFill>
                  <a:srgbClr val="FFFF00"/>
                </a:solidFill>
                <a:latin typeface="+mn-ea"/>
              </a:rPr>
              <a:t>ICP</a:t>
            </a:r>
            <a:endParaRPr lang="en-US" altLang="zh-CN" sz="1400" b="0">
              <a:solidFill>
                <a:srgbClr val="FFFF00"/>
              </a:solidFill>
              <a:latin typeface="+mn-ea"/>
            </a:endParaRPr>
          </a:p>
          <a:p>
            <a:pPr indent="0">
              <a:lnSpc>
                <a:spcPct val="200000"/>
              </a:lnSpc>
              <a:buFont typeface="Wingdings" panose="05000000000000000000" charset="0"/>
              <a:buNone/>
            </a:pPr>
            <a:r>
              <a:rPr lang="en-US" altLang="zh-CN" sz="1400" b="0">
                <a:solidFill>
                  <a:srgbClr val="FFFF00"/>
                </a:solidFill>
                <a:latin typeface="+mn-ea"/>
              </a:rPr>
              <a:t>VICP</a:t>
            </a:r>
            <a:endParaRPr lang="en-US" altLang="zh-CN" sz="1400" b="0">
              <a:solidFill>
                <a:srgbClr val="FFFF00"/>
              </a:solidFill>
              <a:latin typeface="+mn-ea"/>
            </a:endParaRPr>
          </a:p>
        </p:txBody>
      </p:sp>
      <p:sp>
        <p:nvSpPr>
          <p:cNvPr id="29" name="左大括号 28"/>
          <p:cNvSpPr/>
          <p:nvPr/>
        </p:nvSpPr>
        <p:spPr>
          <a:xfrm>
            <a:off x="8378190" y="3538220"/>
            <a:ext cx="210185" cy="8769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0" name="文本框 29"/>
          <p:cNvSpPr txBox="1"/>
          <p:nvPr/>
        </p:nvSpPr>
        <p:spPr>
          <a:xfrm>
            <a:off x="8627745" y="3222625"/>
            <a:ext cx="1214120" cy="1383665"/>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轮式里程计</a:t>
            </a:r>
            <a:endParaRPr lang="zh-CN" altLang="en-US" sz="1400" b="0">
              <a:solidFill>
                <a:srgbClr val="FFFF00"/>
              </a:solidFill>
              <a:latin typeface="+mn-ea"/>
            </a:endParaRPr>
          </a:p>
          <a:p>
            <a:pPr indent="0">
              <a:lnSpc>
                <a:spcPct val="200000"/>
              </a:lnSpc>
              <a:buFont typeface="Wingdings" panose="05000000000000000000" charset="0"/>
              <a:buNone/>
            </a:pPr>
            <a:r>
              <a:rPr lang="en-US" altLang="zh-CN" sz="1400" b="0">
                <a:solidFill>
                  <a:srgbClr val="FFFF00"/>
                </a:solidFill>
                <a:latin typeface="+mn-ea"/>
              </a:rPr>
              <a:t>IMU</a:t>
            </a:r>
            <a:endParaRPr lang="en-US" altLang="zh-CN" sz="1400" b="0">
              <a:solidFill>
                <a:srgbClr val="FFFF00"/>
              </a:solidFill>
              <a:latin typeface="+mn-ea"/>
            </a:endParaRPr>
          </a:p>
          <a:p>
            <a:pPr indent="0">
              <a:lnSpc>
                <a:spcPct val="200000"/>
              </a:lnSpc>
              <a:buFont typeface="Wingdings" panose="05000000000000000000" charset="0"/>
              <a:buNone/>
            </a:pPr>
            <a:r>
              <a:rPr lang="en-US" altLang="zh-CN" sz="1400" b="0">
                <a:solidFill>
                  <a:srgbClr val="FFFF00"/>
                </a:solidFill>
                <a:latin typeface="+mn-ea"/>
              </a:rPr>
              <a:t>VO</a:t>
            </a:r>
            <a:endParaRPr lang="en-US" altLang="zh-CN" sz="1400" b="0">
              <a:solidFill>
                <a:srgbClr val="FFFF00"/>
              </a:solidFill>
              <a:latin typeface="+mn-ea"/>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linds(horizontal)">
                                      <p:cBhvr>
                                        <p:cTn id="15" dur="500"/>
                                        <p:tgtEl>
                                          <p:spTgt spid="2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linds(horizontal)">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blinds(horizontal)">
                                      <p:cBhvr>
                                        <p:cTn id="31" dur="500"/>
                                        <p:tgtEl>
                                          <p:spTgt spid="29"/>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blinds(horizontal)">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p:bldP spid="26" grpId="0"/>
      <p:bldP spid="27" grpId="0" animBg="1"/>
      <p:bldP spid="6" grpId="0"/>
      <p:bldP spid="29" grpId="0" animBg="1"/>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nvSpPr>
        <p:spPr>
          <a:xfrm>
            <a:off x="2146300" y="2000885"/>
            <a:ext cx="3387090" cy="2553335"/>
          </a:xfrm>
          <a:prstGeom prst="rect">
            <a:avLst/>
          </a:prstGeom>
          <a:noFill/>
        </p:spPr>
        <p:txBody>
          <a:bodyPr wrap="none" rtlCol="0">
            <a:spAutoFit/>
          </a:bodyPr>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4.1 惯性测量单元</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4.2 激光雷达</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4.3 相机</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4.4 带编码器的减速电机</a:t>
            </a:r>
            <a:endParaRPr lang="zh-CN" altLang="en-US"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2" end="2"/>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7" name="文本框 6"/>
          <p:cNvSpPr txBox="1"/>
          <p:nvPr/>
        </p:nvSpPr>
        <p:spPr>
          <a:xfrm rot="19980000">
            <a:off x="375920" y="2999740"/>
            <a:ext cx="2014855" cy="11988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3600" b="0">
                <a:solidFill>
                  <a:srgbClr val="FFFF00"/>
                </a:solidFill>
                <a:latin typeface="+mn-ea"/>
              </a:rPr>
              <a:t>摄像头</a:t>
            </a:r>
            <a:endParaRPr lang="zh-CN" altLang="en-US" sz="3600" b="0">
              <a:solidFill>
                <a:srgbClr val="FFFF00"/>
              </a:solidFill>
              <a:latin typeface="+mn-ea"/>
            </a:endParaRPr>
          </a:p>
        </p:txBody>
      </p:sp>
      <p:sp>
        <p:nvSpPr>
          <p:cNvPr id="3" name="文本框 2"/>
          <p:cNvSpPr txBox="1"/>
          <p:nvPr/>
        </p:nvSpPr>
        <p:spPr>
          <a:xfrm>
            <a:off x="2412365" y="3539490"/>
            <a:ext cx="2014855" cy="953135"/>
          </a:xfrm>
          <a:prstGeom prst="rect">
            <a:avLst/>
          </a:prstGeom>
          <a:noFill/>
          <a:ln w="9525">
            <a:noFill/>
          </a:ln>
        </p:spPr>
        <p:txBody>
          <a:bodyPr wrap="square">
            <a:spAutoFit/>
          </a:bodyPr>
          <a:p>
            <a:pPr indent="0">
              <a:lnSpc>
                <a:spcPct val="200000"/>
              </a:lnSpc>
              <a:buFont typeface="Wingdings" panose="05000000000000000000" charset="0"/>
              <a:buNone/>
            </a:pPr>
            <a:r>
              <a:rPr lang="zh-CN" altLang="en-US" sz="2800" b="0">
                <a:solidFill>
                  <a:srgbClr val="FFFF00"/>
                </a:solidFill>
                <a:latin typeface="+mn-ea"/>
              </a:rPr>
              <a:t>录影机</a:t>
            </a:r>
            <a:endParaRPr lang="zh-CN" altLang="en-US" sz="2800" b="0">
              <a:solidFill>
                <a:srgbClr val="FFFF00"/>
              </a:solidFill>
              <a:latin typeface="+mn-ea"/>
            </a:endParaRPr>
          </a:p>
        </p:txBody>
      </p:sp>
      <p:sp>
        <p:nvSpPr>
          <p:cNvPr id="4" name="文本框 3"/>
          <p:cNvSpPr txBox="1"/>
          <p:nvPr/>
        </p:nvSpPr>
        <p:spPr>
          <a:xfrm>
            <a:off x="2553335" y="1455420"/>
            <a:ext cx="2014855" cy="156845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4800" b="0">
                <a:solidFill>
                  <a:srgbClr val="FFFF00"/>
                </a:solidFill>
                <a:latin typeface="+mn-ea"/>
              </a:rPr>
              <a:t>相机</a:t>
            </a:r>
            <a:endParaRPr lang="zh-CN" altLang="en-US" sz="4800" b="0">
              <a:solidFill>
                <a:srgbClr val="FFFF00"/>
              </a:solidFill>
              <a:latin typeface="+mn-ea"/>
            </a:endParaRPr>
          </a:p>
        </p:txBody>
      </p:sp>
      <p:sp>
        <p:nvSpPr>
          <p:cNvPr id="5" name="文本框 4"/>
          <p:cNvSpPr txBox="1"/>
          <p:nvPr/>
        </p:nvSpPr>
        <p:spPr>
          <a:xfrm rot="780000">
            <a:off x="3344545" y="4704080"/>
            <a:ext cx="2014855" cy="11988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3600" b="0">
                <a:solidFill>
                  <a:srgbClr val="FFFF00"/>
                </a:solidFill>
                <a:latin typeface="+mn-ea"/>
              </a:rPr>
              <a:t>摄影机</a:t>
            </a:r>
            <a:endParaRPr lang="zh-CN" altLang="en-US" sz="3600" b="0">
              <a:solidFill>
                <a:srgbClr val="FFFF00"/>
              </a:solidFill>
              <a:latin typeface="+mn-ea"/>
            </a:endParaRPr>
          </a:p>
        </p:txBody>
      </p:sp>
      <p:pic>
        <p:nvPicPr>
          <p:cNvPr id="8" name="图片 7"/>
          <p:cNvPicPr>
            <a:picLocks noChangeAspect="1"/>
          </p:cNvPicPr>
          <p:nvPr/>
        </p:nvPicPr>
        <p:blipFill>
          <a:blip r:embed="rId4"/>
          <a:stretch>
            <a:fillRect/>
          </a:stretch>
        </p:blipFill>
        <p:spPr>
          <a:xfrm rot="900000">
            <a:off x="5139055" y="1051560"/>
            <a:ext cx="3044825" cy="2376805"/>
          </a:xfrm>
          <a:prstGeom prst="rect">
            <a:avLst/>
          </a:prstGeom>
        </p:spPr>
      </p:pic>
      <p:pic>
        <p:nvPicPr>
          <p:cNvPr id="9" name="图片 8"/>
          <p:cNvPicPr>
            <a:picLocks noChangeAspect="1"/>
          </p:cNvPicPr>
          <p:nvPr/>
        </p:nvPicPr>
        <p:blipFill>
          <a:blip r:embed="rId5"/>
          <a:stretch>
            <a:fillRect/>
          </a:stretch>
        </p:blipFill>
        <p:spPr>
          <a:xfrm>
            <a:off x="8754745" y="1843405"/>
            <a:ext cx="2898140" cy="2649220"/>
          </a:xfrm>
          <a:prstGeom prst="rect">
            <a:avLst/>
          </a:prstGeom>
        </p:spPr>
      </p:pic>
      <p:pic>
        <p:nvPicPr>
          <p:cNvPr id="10" name="图片 9"/>
          <p:cNvPicPr>
            <a:picLocks noChangeAspect="1"/>
          </p:cNvPicPr>
          <p:nvPr/>
        </p:nvPicPr>
        <p:blipFill>
          <a:blip r:embed="rId6"/>
          <a:stretch>
            <a:fillRect/>
          </a:stretch>
        </p:blipFill>
        <p:spPr>
          <a:xfrm>
            <a:off x="7092950" y="4752975"/>
            <a:ext cx="3554730" cy="1419860"/>
          </a:xfrm>
          <a:prstGeom prst="rect">
            <a:avLst/>
          </a:prstGeom>
        </p:spPr>
      </p:pic>
      <p:pic>
        <p:nvPicPr>
          <p:cNvPr id="12" name="图片 11"/>
          <p:cNvPicPr>
            <a:picLocks noChangeAspect="1"/>
          </p:cNvPicPr>
          <p:nvPr/>
        </p:nvPicPr>
        <p:blipFill>
          <a:blip r:embed="rId7"/>
          <a:stretch>
            <a:fillRect/>
          </a:stretch>
        </p:blipFill>
        <p:spPr>
          <a:xfrm rot="20820000">
            <a:off x="4837430" y="3716655"/>
            <a:ext cx="1791335" cy="1877695"/>
          </a:xfrm>
          <a:prstGeom prst="rect">
            <a:avLst/>
          </a:prstGeom>
        </p:spPr>
      </p:pic>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circle(in)">
                                      <p:cBhvr>
                                        <p:cTn id="31" dur="20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ox(in)">
                                      <p:cBhvr>
                                        <p:cTn id="36" dur="20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circle(in)">
                                      <p:cBhvr>
                                        <p:cTn id="41" dur="20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circle(in)">
                                      <p:cBhvr>
                                        <p:cTn id="4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3" grpId="0"/>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6" name="文本框 5"/>
          <p:cNvSpPr txBox="1"/>
          <p:nvPr/>
        </p:nvSpPr>
        <p:spPr>
          <a:xfrm>
            <a:off x="3884930" y="1344295"/>
            <a:ext cx="3861435" cy="829945"/>
          </a:xfrm>
          <a:prstGeom prst="rect">
            <a:avLst/>
          </a:prstGeom>
          <a:noFill/>
          <a:ln w="9525">
            <a:noFill/>
          </a:ln>
        </p:spPr>
        <p:txBody>
          <a:bodyPr wrap="square">
            <a:spAutoFit/>
          </a:bodyPr>
          <a:p>
            <a:pPr indent="0">
              <a:lnSpc>
                <a:spcPct val="200000"/>
              </a:lnSpc>
              <a:buFont typeface="Wingdings" panose="05000000000000000000" charset="0"/>
              <a:buNone/>
            </a:pPr>
            <a:r>
              <a:rPr lang="zh-CN" altLang="en-US" sz="2400" b="0">
                <a:solidFill>
                  <a:srgbClr val="FFFF00"/>
                </a:solidFill>
                <a:latin typeface="+mn-ea"/>
              </a:rPr>
              <a:t>机器人中用什么相机？</a:t>
            </a:r>
            <a:endParaRPr lang="zh-CN" altLang="en-US" sz="2400" b="0">
              <a:solidFill>
                <a:srgbClr val="FFFF00"/>
              </a:solidFill>
              <a:latin typeface="+mn-ea"/>
            </a:endParaRPr>
          </a:p>
        </p:txBody>
      </p:sp>
      <p:pic>
        <p:nvPicPr>
          <p:cNvPr id="14" name="图片 13" descr="图片26"/>
          <p:cNvPicPr>
            <a:picLocks noChangeAspect="1"/>
          </p:cNvPicPr>
          <p:nvPr/>
        </p:nvPicPr>
        <p:blipFill>
          <a:blip r:embed="rId4"/>
          <a:stretch>
            <a:fillRect/>
          </a:stretch>
        </p:blipFill>
        <p:spPr>
          <a:xfrm>
            <a:off x="861060" y="2712720"/>
            <a:ext cx="10469880" cy="2577465"/>
          </a:xfrm>
          <a:prstGeom prst="rect">
            <a:avLst/>
          </a:prstGeom>
        </p:spPr>
      </p:pic>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RGB-D</a:t>
            </a:r>
            <a:r>
              <a:rPr lang="zh-CN" altLang="en-US" sz="1400" b="0">
                <a:solidFill>
                  <a:schemeClr val="bg1"/>
                </a:solidFill>
                <a:latin typeface="+mn-ea"/>
              </a:rPr>
              <a:t>相机</a:t>
            </a:r>
            <a:endParaRPr lang="zh-CN" altLang="en-US" sz="1400" b="0">
              <a:solidFill>
                <a:schemeClr val="bg1"/>
              </a:solidFill>
              <a:latin typeface="+mn-ea"/>
            </a:endParaRPr>
          </a:p>
        </p:txBody>
      </p:sp>
      <p:sp>
        <p:nvSpPr>
          <p:cNvPr id="9" name="右箭头 8"/>
          <p:cNvSpPr/>
          <p:nvPr/>
        </p:nvSpPr>
        <p:spPr>
          <a:xfrm>
            <a:off x="1769110" y="168402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43175" y="117538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2857500" y="847090"/>
            <a:ext cx="235077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单目相机原理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单目相机标定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单目图像传输</a:t>
            </a:r>
            <a:endParaRPr lang="zh-CN" altLang="en-US" sz="1400" b="0">
              <a:solidFill>
                <a:schemeClr val="bg1"/>
              </a:solidFill>
              <a:latin typeface="+mn-ea"/>
            </a:endParaRPr>
          </a:p>
        </p:txBody>
      </p:sp>
      <p:pic>
        <p:nvPicPr>
          <p:cNvPr id="4" name="图片 3"/>
          <p:cNvPicPr>
            <a:picLocks noChangeAspect="1"/>
          </p:cNvPicPr>
          <p:nvPr/>
        </p:nvPicPr>
        <p:blipFill>
          <a:blip r:embed="rId4"/>
          <a:stretch>
            <a:fillRect/>
          </a:stretch>
        </p:blipFill>
        <p:spPr>
          <a:xfrm>
            <a:off x="5268595" y="767715"/>
            <a:ext cx="5974080" cy="4979670"/>
          </a:xfrm>
          <a:prstGeom prst="rect">
            <a:avLst/>
          </a:prstGeom>
        </p:spPr>
      </p:pic>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4" name="标题 3"/>
          <p:cNvSpPr>
            <a:spLocks noGrp="1"/>
          </p:cNvSpPr>
          <p:nvPr>
            <p:ph type="ctrTitle"/>
            <p:custDataLst>
              <p:tags r:id="rId3"/>
            </p:custDataLst>
          </p:nvPr>
        </p:nvSpPr>
        <p:spPr>
          <a:xfrm>
            <a:off x="802005" y="605790"/>
            <a:ext cx="9081135" cy="1378585"/>
          </a:xfrm>
        </p:spPr>
        <p:txBody>
          <a:bodyPr>
            <a:noAutofit/>
          </a:bodyPr>
          <a:p>
            <a:pPr algn="ctr"/>
            <a:r>
              <a:rPr lang="zh-CN" altLang="en-US" sz="2800">
                <a:solidFill>
                  <a:srgbClr val="FFFF00"/>
                </a:solidFill>
              </a:rPr>
              <a:t>机器人就是一台</a:t>
            </a:r>
            <a:br>
              <a:rPr lang="zh-CN" altLang="en-US" sz="2800">
                <a:solidFill>
                  <a:srgbClr val="FFFF00"/>
                </a:solidFill>
              </a:rPr>
            </a:br>
            <a:r>
              <a:rPr lang="zh-CN" altLang="en-US" sz="2800">
                <a:solidFill>
                  <a:srgbClr val="FFFF00"/>
                </a:solidFill>
              </a:rPr>
              <a:t>具有丰富</a:t>
            </a:r>
            <a:r>
              <a:rPr lang="zh-CN" altLang="en-US" sz="2800">
                <a:solidFill>
                  <a:srgbClr val="FF0000"/>
                </a:solidFill>
              </a:rPr>
              <a:t>输入输出</a:t>
            </a:r>
            <a:r>
              <a:rPr lang="zh-CN" altLang="en-US" sz="2800">
                <a:solidFill>
                  <a:srgbClr val="FFFF00"/>
                </a:solidFill>
              </a:rPr>
              <a:t>接口的</a:t>
            </a:r>
            <a:r>
              <a:rPr lang="zh-CN" altLang="en-US" sz="2800">
                <a:solidFill>
                  <a:srgbClr val="FF0000"/>
                </a:solidFill>
              </a:rPr>
              <a:t>计算机</a:t>
            </a:r>
            <a:endParaRPr lang="zh-CN" altLang="en-US" sz="2800">
              <a:solidFill>
                <a:srgbClr val="FF000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pic>
        <p:nvPicPr>
          <p:cNvPr id="2" name="图片 1" descr="只因哥1"/>
          <p:cNvPicPr>
            <a:picLocks noChangeAspect="1"/>
          </p:cNvPicPr>
          <p:nvPr/>
        </p:nvPicPr>
        <p:blipFill>
          <a:blip r:embed="rId4"/>
          <a:stretch>
            <a:fillRect/>
          </a:stretch>
        </p:blipFill>
        <p:spPr>
          <a:xfrm>
            <a:off x="3422650" y="2673985"/>
            <a:ext cx="4286250" cy="4324350"/>
          </a:xfrm>
          <a:prstGeom prst="rect">
            <a:avLst/>
          </a:prstGeom>
        </p:spPr>
      </p:pic>
      <p:pic>
        <p:nvPicPr>
          <p:cNvPr id="7" name="图片 6" descr="麦克风1"/>
          <p:cNvPicPr>
            <a:picLocks noChangeAspect="1"/>
          </p:cNvPicPr>
          <p:nvPr/>
        </p:nvPicPr>
        <p:blipFill>
          <a:blip r:embed="rId5"/>
          <a:stretch>
            <a:fillRect/>
          </a:stretch>
        </p:blipFill>
        <p:spPr>
          <a:xfrm>
            <a:off x="2247265" y="2777490"/>
            <a:ext cx="1375410" cy="2320925"/>
          </a:xfrm>
          <a:prstGeom prst="rect">
            <a:avLst/>
          </a:prstGeom>
        </p:spPr>
      </p:pic>
      <p:pic>
        <p:nvPicPr>
          <p:cNvPr id="21" name="图片 20" descr="喇叭1"/>
          <p:cNvPicPr>
            <a:picLocks noChangeAspect="1"/>
          </p:cNvPicPr>
          <p:nvPr/>
        </p:nvPicPr>
        <p:blipFill>
          <a:blip r:embed="rId6"/>
          <a:stretch>
            <a:fillRect/>
          </a:stretch>
        </p:blipFill>
        <p:spPr>
          <a:xfrm flipH="1">
            <a:off x="7202170" y="2673985"/>
            <a:ext cx="1268095" cy="2058035"/>
          </a:xfrm>
          <a:prstGeom prst="rect">
            <a:avLst/>
          </a:prstGeom>
        </p:spPr>
      </p:pic>
      <p:sp>
        <p:nvSpPr>
          <p:cNvPr id="22" name="文本框 21"/>
          <p:cNvSpPr txBox="1"/>
          <p:nvPr/>
        </p:nvSpPr>
        <p:spPr>
          <a:xfrm>
            <a:off x="661035" y="3230880"/>
            <a:ext cx="1119505" cy="1198880"/>
          </a:xfrm>
          <a:prstGeom prst="rect">
            <a:avLst/>
          </a:prstGeom>
          <a:noFill/>
        </p:spPr>
        <p:txBody>
          <a:bodyPr wrap="square" rtlCol="0" anchor="t">
            <a:spAutoFit/>
          </a:bodyPr>
          <a:p>
            <a:pPr algn="ctr"/>
            <a:r>
              <a:rPr lang="zh-CN" altLang="en-US" sz="2400">
                <a:solidFill>
                  <a:srgbClr val="FFFF00"/>
                </a:solidFill>
              </a:rPr>
              <a:t>鸡哥，你有啥才艺？</a:t>
            </a:r>
            <a:endParaRPr lang="zh-CN" altLang="en-US" sz="2400">
              <a:solidFill>
                <a:srgbClr val="FFFF00"/>
              </a:solidFill>
            </a:endParaRPr>
          </a:p>
        </p:txBody>
      </p:sp>
      <p:sp>
        <p:nvSpPr>
          <p:cNvPr id="37" name="右箭头 36"/>
          <p:cNvSpPr/>
          <p:nvPr/>
        </p:nvSpPr>
        <p:spPr>
          <a:xfrm>
            <a:off x="1732915" y="3311525"/>
            <a:ext cx="657225" cy="235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3473450" y="3310890"/>
            <a:ext cx="1450975" cy="235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右箭头 23"/>
          <p:cNvSpPr/>
          <p:nvPr/>
        </p:nvSpPr>
        <p:spPr>
          <a:xfrm>
            <a:off x="6480175" y="3310890"/>
            <a:ext cx="657225" cy="235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右箭头 24"/>
          <p:cNvSpPr/>
          <p:nvPr/>
        </p:nvSpPr>
        <p:spPr>
          <a:xfrm>
            <a:off x="8535035" y="3308985"/>
            <a:ext cx="657225" cy="235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9103360" y="2536825"/>
            <a:ext cx="2840355" cy="1568450"/>
          </a:xfrm>
          <a:prstGeom prst="rect">
            <a:avLst/>
          </a:prstGeom>
          <a:noFill/>
        </p:spPr>
        <p:txBody>
          <a:bodyPr wrap="square" rtlCol="0" anchor="t">
            <a:spAutoFit/>
          </a:bodyPr>
          <a:p>
            <a:pPr algn="ctr">
              <a:lnSpc>
                <a:spcPct val="200000"/>
              </a:lnSpc>
            </a:pPr>
            <a:r>
              <a:rPr lang="zh-CN" altLang="en-US" sz="2400">
                <a:solidFill>
                  <a:srgbClr val="FFFF00"/>
                </a:solidFill>
              </a:rPr>
              <a:t>唱、跳、</a:t>
            </a:r>
            <a:r>
              <a:rPr lang="en-US" altLang="zh-CN" sz="2400">
                <a:solidFill>
                  <a:srgbClr val="FFFF00"/>
                </a:solidFill>
              </a:rPr>
              <a:t>rap</a:t>
            </a:r>
            <a:r>
              <a:rPr lang="zh-CN" altLang="en-US" sz="2400">
                <a:solidFill>
                  <a:srgbClr val="FFFF00"/>
                </a:solidFill>
              </a:rPr>
              <a:t>、篮球</a:t>
            </a:r>
            <a:endParaRPr lang="zh-CN" altLang="en-US" sz="2400">
              <a:solidFill>
                <a:srgbClr val="FFFF00"/>
              </a:solidFill>
            </a:endParaRPr>
          </a:p>
          <a:p>
            <a:pPr algn="ctr">
              <a:lnSpc>
                <a:spcPct val="200000"/>
              </a:lnSpc>
            </a:pPr>
            <a:r>
              <a:rPr lang="en-US" altLang="zh-CN" sz="2400">
                <a:solidFill>
                  <a:srgbClr val="FFFF00"/>
                </a:solidFill>
              </a:rPr>
              <a:t>Music  !</a:t>
            </a:r>
            <a:endParaRPr lang="en-US" altLang="zh-CN" sz="2400">
              <a:solidFill>
                <a:srgbClr val="FFFF00"/>
              </a:solidFill>
            </a:endParaRPr>
          </a:p>
        </p:txBody>
      </p:sp>
      <p:pic>
        <p:nvPicPr>
          <p:cNvPr id="27" name="图片 26" descr="树莓派1"/>
          <p:cNvPicPr>
            <a:picLocks noChangeAspect="1"/>
          </p:cNvPicPr>
          <p:nvPr/>
        </p:nvPicPr>
        <p:blipFill>
          <a:blip r:embed="rId7"/>
          <a:stretch>
            <a:fillRect/>
          </a:stretch>
        </p:blipFill>
        <p:spPr>
          <a:xfrm>
            <a:off x="4478655" y="2316480"/>
            <a:ext cx="2174875" cy="1631315"/>
          </a:xfrm>
          <a:prstGeom prst="rect">
            <a:avLst/>
          </a:prstGeom>
        </p:spPr>
      </p:pic>
      <p:pic>
        <p:nvPicPr>
          <p:cNvPr id="29" name="图片 28"/>
          <p:cNvPicPr>
            <a:picLocks noChangeAspect="1"/>
          </p:cNvPicPr>
          <p:nvPr/>
        </p:nvPicPr>
        <p:blipFill>
          <a:blip r:embed="rId8"/>
          <a:stretch>
            <a:fillRect/>
          </a:stretch>
        </p:blipFill>
        <p:spPr>
          <a:xfrm>
            <a:off x="3192780" y="3547110"/>
            <a:ext cx="4299585" cy="3027680"/>
          </a:xfrm>
          <a:prstGeom prst="rect">
            <a:avLst/>
          </a:prstGeom>
        </p:spPr>
      </p:pic>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blinds(horizontal)">
                                      <p:cBhvr>
                                        <p:cTn id="16" dur="500"/>
                                        <p:tgtEl>
                                          <p:spTgt spid="37"/>
                                        </p:tgtEl>
                                      </p:cBhvr>
                                    </p:animEffect>
                                  </p:childTnLst>
                                </p:cTn>
                              </p:par>
                              <p:par>
                                <p:cTn id="17" presetID="3" presetClass="entr" presetSubtype="1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500"/>
                                        <p:tgtEl>
                                          <p:spTgt spid="24"/>
                                        </p:tgtEl>
                                      </p:cBhvr>
                                    </p:animEffect>
                                  </p:childTnLst>
                                </p:cTn>
                              </p:par>
                              <p:par>
                                <p:cTn id="28" presetID="3" presetClass="entr" presetSubtype="1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linds(horizontal)">
                                      <p:cBhvr>
                                        <p:cTn id="30" dur="500"/>
                                        <p:tgtEl>
                                          <p:spTgt spid="2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500"/>
                                        <p:tgtEl>
                                          <p:spTgt spid="2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circle(in)">
                                      <p:cBhvr>
                                        <p:cTn id="41" dur="20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circle(in)">
                                      <p:cBhvr>
                                        <p:cTn id="46"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7" grpId="0" animBg="1"/>
      <p:bldP spid="23" grpId="0" animBg="1"/>
      <p:bldP spid="24" grpId="0" animBg="1"/>
      <p:bldP spid="25" grpId="0" animBg="1"/>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RGB-D</a:t>
            </a:r>
            <a:r>
              <a:rPr lang="zh-CN" altLang="en-US" sz="1400" b="0">
                <a:solidFill>
                  <a:schemeClr val="bg1"/>
                </a:solidFill>
                <a:latin typeface="+mn-ea"/>
              </a:rPr>
              <a:t>相机</a:t>
            </a:r>
            <a:endParaRPr lang="zh-CN" altLang="en-US" sz="1400" b="0">
              <a:solidFill>
                <a:schemeClr val="bg1"/>
              </a:solidFill>
              <a:latin typeface="+mn-ea"/>
            </a:endParaRPr>
          </a:p>
        </p:txBody>
      </p:sp>
      <p:sp>
        <p:nvSpPr>
          <p:cNvPr id="9" name="右箭头 8"/>
          <p:cNvSpPr/>
          <p:nvPr/>
        </p:nvSpPr>
        <p:spPr>
          <a:xfrm>
            <a:off x="1769110" y="168402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43175" y="117538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2857500" y="847090"/>
            <a:ext cx="235077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单目相机原理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单目相机标定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单目图像传输</a:t>
            </a:r>
            <a:endParaRPr lang="zh-CN" altLang="en-US" sz="1400" b="0">
              <a:solidFill>
                <a:schemeClr val="bg1"/>
              </a:solidFill>
              <a:latin typeface="+mn-ea"/>
            </a:endParaRPr>
          </a:p>
        </p:txBody>
      </p:sp>
      <p:pic>
        <p:nvPicPr>
          <p:cNvPr id="10" name="图片 9"/>
          <p:cNvPicPr>
            <a:picLocks noChangeAspect="1"/>
          </p:cNvPicPr>
          <p:nvPr/>
        </p:nvPicPr>
        <p:blipFill>
          <a:blip r:embed="rId4"/>
          <a:stretch>
            <a:fillRect/>
          </a:stretch>
        </p:blipFill>
        <p:spPr>
          <a:xfrm>
            <a:off x="4914265" y="847090"/>
            <a:ext cx="7152640" cy="3546475"/>
          </a:xfrm>
          <a:prstGeom prst="rect">
            <a:avLst/>
          </a:prstGeom>
        </p:spPr>
      </p:pic>
    </p:spTree>
    <p:custDataLst>
      <p:tags r:id="rId5"/>
    </p:custData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19" name="图片 18"/>
          <p:cNvPicPr>
            <a:picLocks noChangeAspect="1"/>
          </p:cNvPicPr>
          <p:nvPr/>
        </p:nvPicPr>
        <p:blipFill>
          <a:blip r:embed="rId2"/>
          <a:stretch>
            <a:fillRect/>
          </a:stretch>
        </p:blipFill>
        <p:spPr>
          <a:xfrm>
            <a:off x="4641215" y="3169920"/>
            <a:ext cx="3846195" cy="2742565"/>
          </a:xfrm>
          <a:prstGeom prst="rect">
            <a:avLst/>
          </a:prstGeom>
        </p:spPr>
      </p:pic>
      <p:sp>
        <p:nvSpPr>
          <p:cNvPr id="14" name="矩形标注 13"/>
          <p:cNvSpPr/>
          <p:nvPr/>
        </p:nvSpPr>
        <p:spPr>
          <a:xfrm>
            <a:off x="1317625" y="4047490"/>
            <a:ext cx="2186940" cy="2585720"/>
          </a:xfrm>
          <a:prstGeom prst="wedgeRectCallout">
            <a:avLst>
              <a:gd name="adj1" fmla="val 147444"/>
              <a:gd name="adj2" fmla="val -81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60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RGB-D</a:t>
            </a:r>
            <a:r>
              <a:rPr lang="zh-CN" altLang="en-US" sz="1400" b="0">
                <a:solidFill>
                  <a:schemeClr val="bg1"/>
                </a:solidFill>
                <a:latin typeface="+mn-ea"/>
              </a:rPr>
              <a:t>相机</a:t>
            </a:r>
            <a:endParaRPr lang="zh-CN" altLang="en-US" sz="1400" b="0">
              <a:solidFill>
                <a:schemeClr val="bg1"/>
              </a:solidFill>
              <a:latin typeface="+mn-ea"/>
            </a:endParaRPr>
          </a:p>
        </p:txBody>
      </p:sp>
      <p:sp>
        <p:nvSpPr>
          <p:cNvPr id="9" name="右箭头 8"/>
          <p:cNvSpPr/>
          <p:nvPr/>
        </p:nvSpPr>
        <p:spPr>
          <a:xfrm>
            <a:off x="1769110" y="168402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43175" y="117538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2857500" y="847090"/>
            <a:ext cx="235077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单目相机原理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单目相机标定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单目图像传输</a:t>
            </a:r>
            <a:endParaRPr lang="zh-CN" altLang="en-US" sz="1400" b="0">
              <a:solidFill>
                <a:schemeClr val="bg1"/>
              </a:solidFill>
              <a:latin typeface="+mn-ea"/>
            </a:endParaRPr>
          </a:p>
        </p:txBody>
      </p:sp>
      <p:sp>
        <p:nvSpPr>
          <p:cNvPr id="18" name="标题 14"/>
          <p:cNvSpPr>
            <a:spLocks noGrp="1"/>
          </p:cNvSpPr>
          <p:nvPr>
            <p:custDataLst>
              <p:tags r:id="rId5"/>
            </p:custDataLst>
          </p:nvPr>
        </p:nvSpPr>
        <p:spPr>
          <a:xfrm>
            <a:off x="5868035" y="1089660"/>
            <a:ext cx="3923665" cy="460375"/>
          </a:xfrm>
          <a:prstGeom prst="rect">
            <a:avLst/>
          </a:prstGeom>
          <a:ln>
            <a:solidFill>
              <a:srgbClr val="FF0000"/>
            </a:solidFill>
          </a:ln>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lnSpc>
                <a:spcPct val="150000"/>
              </a:lnSpc>
            </a:pPr>
            <a:r>
              <a:rPr lang="zh-CN" altLang="en-US" sz="1800">
                <a:solidFill>
                  <a:srgbClr val="FFFF00"/>
                </a:solidFill>
                <a:sym typeface="+mn-ea"/>
              </a:rPr>
              <a:t>小孔成像</a:t>
            </a:r>
            <a:r>
              <a:rPr lang="en-US" altLang="zh-CN" sz="1800">
                <a:solidFill>
                  <a:srgbClr val="FFFF00"/>
                </a:solidFill>
                <a:sym typeface="+mn-ea"/>
              </a:rPr>
              <a:t> + </a:t>
            </a:r>
            <a:r>
              <a:rPr lang="zh-CN" altLang="en-US" sz="1800">
                <a:solidFill>
                  <a:srgbClr val="FFFF00"/>
                </a:solidFill>
                <a:sym typeface="+mn-ea"/>
              </a:rPr>
              <a:t>凸透镜</a:t>
            </a:r>
            <a:r>
              <a:rPr lang="en-US" altLang="zh-CN" sz="1800">
                <a:solidFill>
                  <a:srgbClr val="FFFF00"/>
                </a:solidFill>
                <a:sym typeface="+mn-ea"/>
              </a:rPr>
              <a:t> = </a:t>
            </a:r>
            <a:r>
              <a:rPr lang="zh-CN" altLang="en-US" sz="1800">
                <a:solidFill>
                  <a:srgbClr val="FFFF00"/>
                </a:solidFill>
                <a:sym typeface="+mn-ea"/>
              </a:rPr>
              <a:t>单目相机</a:t>
            </a:r>
            <a:endParaRPr lang="zh-CN" altLang="en-US" sz="1800">
              <a:solidFill>
                <a:srgbClr val="FFFF00"/>
              </a:solidFill>
              <a:sym typeface="+mn-ea"/>
            </a:endParaRPr>
          </a:p>
        </p:txBody>
      </p:sp>
      <p:cxnSp>
        <p:nvCxnSpPr>
          <p:cNvPr id="4" name="直接箭头连接符 3"/>
          <p:cNvCxnSpPr/>
          <p:nvPr/>
        </p:nvCxnSpPr>
        <p:spPr>
          <a:xfrm flipV="1">
            <a:off x="7638415" y="732155"/>
            <a:ext cx="154940" cy="4292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490970" y="196850"/>
            <a:ext cx="2484120"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将光线聚焦到成像芯片</a:t>
            </a:r>
            <a:endParaRPr lang="zh-CN" altLang="en-US" b="0">
              <a:solidFill>
                <a:srgbClr val="FFFF00"/>
              </a:solidFill>
              <a:latin typeface="+mn-ea"/>
            </a:endParaRPr>
          </a:p>
        </p:txBody>
      </p:sp>
      <p:sp>
        <p:nvSpPr>
          <p:cNvPr id="17" name="矩形标注 16"/>
          <p:cNvSpPr/>
          <p:nvPr/>
        </p:nvSpPr>
        <p:spPr>
          <a:xfrm>
            <a:off x="9422765" y="2140585"/>
            <a:ext cx="1827530" cy="1887220"/>
          </a:xfrm>
          <a:prstGeom prst="wedgeRectCallout">
            <a:avLst>
              <a:gd name="adj1" fmla="val -192772"/>
              <a:gd name="adj2" fmla="val 38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6" name="图片 15"/>
          <p:cNvPicPr>
            <a:picLocks noChangeAspect="1"/>
          </p:cNvPicPr>
          <p:nvPr/>
        </p:nvPicPr>
        <p:blipFill>
          <a:blip r:embed="rId6"/>
          <a:stretch>
            <a:fillRect/>
          </a:stretch>
        </p:blipFill>
        <p:spPr>
          <a:xfrm>
            <a:off x="9617075" y="2233295"/>
            <a:ext cx="1439545" cy="1701800"/>
          </a:xfrm>
          <a:prstGeom prst="rect">
            <a:avLst/>
          </a:prstGeom>
        </p:spPr>
      </p:pic>
      <p:pic>
        <p:nvPicPr>
          <p:cNvPr id="20" name="图片 19"/>
          <p:cNvPicPr>
            <a:picLocks noChangeAspect="1"/>
          </p:cNvPicPr>
          <p:nvPr/>
        </p:nvPicPr>
        <p:blipFill>
          <a:blip r:embed="rId7"/>
          <a:stretch>
            <a:fillRect/>
          </a:stretch>
        </p:blipFill>
        <p:spPr>
          <a:xfrm>
            <a:off x="1450975" y="4143375"/>
            <a:ext cx="1939925" cy="2409190"/>
          </a:xfrm>
          <a:prstGeom prst="rect">
            <a:avLst/>
          </a:prstGeom>
        </p:spPr>
      </p:pic>
      <p:sp>
        <p:nvSpPr>
          <p:cNvPr id="21" name="文本框 20"/>
          <p:cNvSpPr txBox="1"/>
          <p:nvPr/>
        </p:nvSpPr>
        <p:spPr>
          <a:xfrm>
            <a:off x="1057910" y="3402330"/>
            <a:ext cx="2912745"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成像芯片（</a:t>
            </a:r>
            <a:r>
              <a:rPr lang="en-US" altLang="zh-CN" b="0">
                <a:solidFill>
                  <a:srgbClr val="FFFF00"/>
                </a:solidFill>
                <a:latin typeface="+mn-ea"/>
              </a:rPr>
              <a:t>CMOS/CCD</a:t>
            </a:r>
            <a:r>
              <a:rPr lang="zh-CN" altLang="en-US" b="0">
                <a:solidFill>
                  <a:srgbClr val="FFFF00"/>
                </a:solidFill>
                <a:latin typeface="+mn-ea"/>
              </a:rPr>
              <a:t>）</a:t>
            </a:r>
            <a:endParaRPr lang="zh-CN" altLang="en-US" b="0">
              <a:solidFill>
                <a:srgbClr val="FFFF00"/>
              </a:solidFill>
              <a:latin typeface="+mn-ea"/>
            </a:endParaRPr>
          </a:p>
        </p:txBody>
      </p:sp>
      <p:sp>
        <p:nvSpPr>
          <p:cNvPr id="22" name="文本框 21"/>
          <p:cNvSpPr txBox="1"/>
          <p:nvPr/>
        </p:nvSpPr>
        <p:spPr>
          <a:xfrm>
            <a:off x="10065385" y="3885565"/>
            <a:ext cx="771525"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镜头</a:t>
            </a:r>
            <a:endParaRPr lang="zh-CN" altLang="en-US" b="0">
              <a:solidFill>
                <a:srgbClr val="FFFF00"/>
              </a:solidFill>
              <a:latin typeface="+mn-ea"/>
            </a:endParaRPr>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circle(in)">
                                      <p:cBhvr>
                                        <p:cTn id="20" dur="20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par>
                                <p:cTn id="26" presetID="3" presetClass="entr" presetSubtype="1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blinds(horizontal)">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par>
                                <p:cTn id="37" presetID="3" presetClass="entr" presetSubtype="1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blinds(horizontal)">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6" grpId="0"/>
      <p:bldP spid="17" grpId="0" animBg="1"/>
      <p:bldP spid="22" grpId="0"/>
      <p:bldP spid="14" grpId="0" animBg="1"/>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61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RGB-D</a:t>
            </a:r>
            <a:r>
              <a:rPr lang="zh-CN" altLang="en-US" sz="1400" b="0">
                <a:solidFill>
                  <a:schemeClr val="bg1"/>
                </a:solidFill>
                <a:latin typeface="+mn-ea"/>
              </a:rPr>
              <a:t>相机</a:t>
            </a:r>
            <a:endParaRPr lang="zh-CN" altLang="en-US" sz="1400" b="0">
              <a:solidFill>
                <a:schemeClr val="bg1"/>
              </a:solidFill>
              <a:latin typeface="+mn-ea"/>
            </a:endParaRPr>
          </a:p>
        </p:txBody>
      </p:sp>
      <p:sp>
        <p:nvSpPr>
          <p:cNvPr id="9" name="右箭头 8"/>
          <p:cNvSpPr/>
          <p:nvPr/>
        </p:nvSpPr>
        <p:spPr>
          <a:xfrm>
            <a:off x="1769110" y="168402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43175" y="117538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2857500" y="847090"/>
            <a:ext cx="235077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单目相机原理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单目相机标定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单目图像传输</a:t>
            </a:r>
            <a:endParaRPr lang="zh-CN" altLang="en-US" sz="1400" b="0">
              <a:solidFill>
                <a:schemeClr val="bg1"/>
              </a:solidFill>
              <a:latin typeface="+mn-ea"/>
            </a:endParaRPr>
          </a:p>
        </p:txBody>
      </p:sp>
      <p:pic>
        <p:nvPicPr>
          <p:cNvPr id="20" name="图片 19"/>
          <p:cNvPicPr>
            <a:picLocks noChangeAspect="1"/>
          </p:cNvPicPr>
          <p:nvPr/>
        </p:nvPicPr>
        <p:blipFill>
          <a:blip r:embed="rId4"/>
          <a:stretch>
            <a:fillRect/>
          </a:stretch>
        </p:blipFill>
        <p:spPr>
          <a:xfrm>
            <a:off x="1112520" y="3463290"/>
            <a:ext cx="1939925" cy="2409190"/>
          </a:xfrm>
          <a:prstGeom prst="rect">
            <a:avLst/>
          </a:prstGeom>
        </p:spPr>
      </p:pic>
      <p:sp>
        <p:nvSpPr>
          <p:cNvPr id="21" name="文本框 20"/>
          <p:cNvSpPr txBox="1"/>
          <p:nvPr/>
        </p:nvSpPr>
        <p:spPr>
          <a:xfrm>
            <a:off x="1445260" y="5786755"/>
            <a:ext cx="1348740"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成像芯片</a:t>
            </a:r>
            <a:endParaRPr lang="zh-CN" altLang="en-US" b="0">
              <a:solidFill>
                <a:srgbClr val="FFFF00"/>
              </a:solidFill>
              <a:latin typeface="+mn-ea"/>
            </a:endParaRPr>
          </a:p>
        </p:txBody>
      </p:sp>
      <p:pic>
        <p:nvPicPr>
          <p:cNvPr id="5" name="图片 4"/>
          <p:cNvPicPr>
            <a:picLocks noChangeAspect="1"/>
          </p:cNvPicPr>
          <p:nvPr/>
        </p:nvPicPr>
        <p:blipFill>
          <a:blip r:embed="rId5"/>
          <a:stretch>
            <a:fillRect/>
          </a:stretch>
        </p:blipFill>
        <p:spPr>
          <a:xfrm>
            <a:off x="3905885" y="2991485"/>
            <a:ext cx="3533775" cy="2190750"/>
          </a:xfrm>
          <a:prstGeom prst="rect">
            <a:avLst/>
          </a:prstGeom>
        </p:spPr>
      </p:pic>
      <p:sp>
        <p:nvSpPr>
          <p:cNvPr id="10" name="椭圆形标注 9"/>
          <p:cNvSpPr/>
          <p:nvPr/>
        </p:nvSpPr>
        <p:spPr>
          <a:xfrm>
            <a:off x="3993515" y="3057525"/>
            <a:ext cx="3265170" cy="2017395"/>
          </a:xfrm>
          <a:prstGeom prst="wedgeEllipseCallout">
            <a:avLst>
              <a:gd name="adj1" fmla="val -107078"/>
              <a:gd name="adj2" fmla="val 36244"/>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5207000" y="5182235"/>
            <a:ext cx="1348740"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像素阵列</a:t>
            </a:r>
            <a:endParaRPr lang="zh-CN" altLang="en-US" b="0">
              <a:solidFill>
                <a:srgbClr val="FFFF00"/>
              </a:solidFill>
              <a:latin typeface="+mn-ea"/>
            </a:endParaRPr>
          </a:p>
        </p:txBody>
      </p:sp>
      <p:pic>
        <p:nvPicPr>
          <p:cNvPr id="23" name="图片 22"/>
          <p:cNvPicPr>
            <a:picLocks noChangeAspect="1"/>
          </p:cNvPicPr>
          <p:nvPr/>
        </p:nvPicPr>
        <p:blipFill>
          <a:blip r:embed="rId6"/>
          <a:stretch>
            <a:fillRect/>
          </a:stretch>
        </p:blipFill>
        <p:spPr>
          <a:xfrm>
            <a:off x="8199755" y="1602105"/>
            <a:ext cx="3390900" cy="3133725"/>
          </a:xfrm>
          <a:prstGeom prst="rect">
            <a:avLst/>
          </a:prstGeom>
        </p:spPr>
      </p:pic>
      <p:sp>
        <p:nvSpPr>
          <p:cNvPr id="24" name="文本框 23"/>
          <p:cNvSpPr txBox="1"/>
          <p:nvPr/>
        </p:nvSpPr>
        <p:spPr>
          <a:xfrm>
            <a:off x="9660890" y="4735830"/>
            <a:ext cx="1348740"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微电路</a:t>
            </a:r>
            <a:endParaRPr lang="zh-CN" altLang="en-US" b="0">
              <a:solidFill>
                <a:srgbClr val="FFFF00"/>
              </a:solidFill>
              <a:latin typeface="+mn-ea"/>
            </a:endParaRPr>
          </a:p>
        </p:txBody>
      </p:sp>
      <p:sp>
        <p:nvSpPr>
          <p:cNvPr id="25" name="椭圆形标注 24"/>
          <p:cNvSpPr/>
          <p:nvPr/>
        </p:nvSpPr>
        <p:spPr>
          <a:xfrm>
            <a:off x="7974965" y="1175385"/>
            <a:ext cx="3265170" cy="3294380"/>
          </a:xfrm>
          <a:prstGeom prst="wedgeEllipseCallout">
            <a:avLst>
              <a:gd name="adj1" fmla="val -83547"/>
              <a:gd name="adj2" fmla="val 50192"/>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par>
                                <p:cTn id="21" presetID="3" presetClass="entr" presetSubtype="1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blinds(horizontal)">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linds(horizontal)">
                                      <p:cBhvr>
                                        <p:cTn id="33" dur="500"/>
                                        <p:tgtEl>
                                          <p:spTgt spid="2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linds(horizontal)">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0" grpId="0" animBg="1"/>
      <p:bldP spid="12" grpId="0"/>
      <p:bldP spid="25" grpId="0" animBg="1"/>
      <p:bldP spid="24"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图片 4" descr="图片27"/>
          <p:cNvPicPr>
            <a:picLocks noChangeAspect="1"/>
          </p:cNvPicPr>
          <p:nvPr/>
        </p:nvPicPr>
        <p:blipFill>
          <a:blip r:embed="rId2"/>
          <a:stretch>
            <a:fillRect/>
          </a:stretch>
        </p:blipFill>
        <p:spPr>
          <a:xfrm>
            <a:off x="3778250" y="2738755"/>
            <a:ext cx="6171565" cy="3470910"/>
          </a:xfrm>
          <a:prstGeom prst="rect">
            <a:avLst/>
          </a:prstGeom>
        </p:spPr>
      </p:pic>
      <p:sp>
        <p:nvSpPr>
          <p:cNvPr id="14" name="矩形标注 13"/>
          <p:cNvSpPr/>
          <p:nvPr/>
        </p:nvSpPr>
        <p:spPr>
          <a:xfrm>
            <a:off x="209550" y="3248660"/>
            <a:ext cx="2895600" cy="2585720"/>
          </a:xfrm>
          <a:prstGeom prst="wedgeRectCallout">
            <a:avLst>
              <a:gd name="adj1" fmla="val 99517"/>
              <a:gd name="adj2" fmla="val -189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62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RGB-D</a:t>
            </a:r>
            <a:r>
              <a:rPr lang="zh-CN" altLang="en-US" sz="1400" b="0">
                <a:solidFill>
                  <a:schemeClr val="bg1"/>
                </a:solidFill>
                <a:latin typeface="+mn-ea"/>
              </a:rPr>
              <a:t>相机</a:t>
            </a:r>
            <a:endParaRPr lang="zh-CN" altLang="en-US" sz="1400" b="0">
              <a:solidFill>
                <a:schemeClr val="bg1"/>
              </a:solidFill>
              <a:latin typeface="+mn-ea"/>
            </a:endParaRPr>
          </a:p>
        </p:txBody>
      </p:sp>
      <p:sp>
        <p:nvSpPr>
          <p:cNvPr id="9" name="右箭头 8"/>
          <p:cNvSpPr/>
          <p:nvPr/>
        </p:nvSpPr>
        <p:spPr>
          <a:xfrm>
            <a:off x="1769110" y="168402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43175" y="117538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2857500" y="847090"/>
            <a:ext cx="235077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单目相机原理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单目相机标定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单目图像传输</a:t>
            </a:r>
            <a:endParaRPr lang="zh-CN" altLang="en-US" sz="1400" b="0">
              <a:solidFill>
                <a:schemeClr val="bg1"/>
              </a:solidFill>
              <a:latin typeface="+mn-ea"/>
            </a:endParaRPr>
          </a:p>
        </p:txBody>
      </p:sp>
      <p:pic>
        <p:nvPicPr>
          <p:cNvPr id="12" name="图片 11"/>
          <p:cNvPicPr>
            <a:picLocks noChangeAspect="1"/>
          </p:cNvPicPr>
          <p:nvPr/>
        </p:nvPicPr>
        <p:blipFill>
          <a:blip r:embed="rId5"/>
          <a:stretch>
            <a:fillRect/>
          </a:stretch>
        </p:blipFill>
        <p:spPr>
          <a:xfrm>
            <a:off x="300355" y="3368675"/>
            <a:ext cx="2705100" cy="2390775"/>
          </a:xfrm>
          <a:prstGeom prst="rect">
            <a:avLst/>
          </a:prstGeom>
        </p:spPr>
      </p:pic>
      <p:sp>
        <p:nvSpPr>
          <p:cNvPr id="17" name="矩形标注 16"/>
          <p:cNvSpPr/>
          <p:nvPr/>
        </p:nvSpPr>
        <p:spPr>
          <a:xfrm>
            <a:off x="8085455" y="628650"/>
            <a:ext cx="1827530" cy="1887220"/>
          </a:xfrm>
          <a:prstGeom prst="wedgeRectCallout">
            <a:avLst>
              <a:gd name="adj1" fmla="val -128318"/>
              <a:gd name="adj2" fmla="val 1381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6" name="图片 15"/>
          <p:cNvPicPr>
            <a:picLocks noChangeAspect="1"/>
          </p:cNvPicPr>
          <p:nvPr/>
        </p:nvPicPr>
        <p:blipFill>
          <a:blip r:embed="rId6"/>
          <a:stretch>
            <a:fillRect/>
          </a:stretch>
        </p:blipFill>
        <p:spPr>
          <a:xfrm>
            <a:off x="8279765" y="721360"/>
            <a:ext cx="1439545" cy="1701800"/>
          </a:xfrm>
          <a:prstGeom prst="rect">
            <a:avLst/>
          </a:prstGeom>
        </p:spPr>
      </p:pic>
    </p:spTree>
    <p:custDataLst>
      <p:tags r:id="rId7"/>
    </p:custData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图片 4" descr="图片27"/>
          <p:cNvPicPr>
            <a:picLocks noChangeAspect="1"/>
          </p:cNvPicPr>
          <p:nvPr/>
        </p:nvPicPr>
        <p:blipFill>
          <a:blip r:embed="rId2"/>
          <a:stretch>
            <a:fillRect/>
          </a:stretch>
        </p:blipFill>
        <p:spPr>
          <a:xfrm>
            <a:off x="5267960" y="597535"/>
            <a:ext cx="6171565" cy="3470910"/>
          </a:xfrm>
          <a:prstGeom prst="rect">
            <a:avLst/>
          </a:prstGeom>
        </p:spPr>
      </p:pic>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63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RGB-D</a:t>
            </a:r>
            <a:r>
              <a:rPr lang="zh-CN" altLang="en-US" sz="1400" b="0">
                <a:solidFill>
                  <a:schemeClr val="bg1"/>
                </a:solidFill>
                <a:latin typeface="+mn-ea"/>
              </a:rPr>
              <a:t>相机</a:t>
            </a:r>
            <a:endParaRPr lang="zh-CN" altLang="en-US" sz="1400" b="0">
              <a:solidFill>
                <a:schemeClr val="bg1"/>
              </a:solidFill>
              <a:latin typeface="+mn-ea"/>
            </a:endParaRPr>
          </a:p>
        </p:txBody>
      </p:sp>
      <p:sp>
        <p:nvSpPr>
          <p:cNvPr id="9" name="右箭头 8"/>
          <p:cNvSpPr/>
          <p:nvPr/>
        </p:nvSpPr>
        <p:spPr>
          <a:xfrm>
            <a:off x="1769110" y="168402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43175" y="117538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2857500" y="847090"/>
            <a:ext cx="235077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单目相机原理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单目相机标定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单目图像传输</a:t>
            </a:r>
            <a:endParaRPr lang="zh-CN" altLang="en-US" sz="1400" b="0">
              <a:solidFill>
                <a:schemeClr val="bg1"/>
              </a:solidFill>
              <a:latin typeface="+mn-ea"/>
            </a:endParaRPr>
          </a:p>
        </p:txBody>
      </p:sp>
      <p:graphicFrame>
        <p:nvGraphicFramePr>
          <p:cNvPr id="4" name="对象 -2147482062"/>
          <p:cNvGraphicFramePr>
            <a:graphicFrameLocks noChangeAspect="1"/>
          </p:cNvGraphicFramePr>
          <p:nvPr/>
        </p:nvGraphicFramePr>
        <p:xfrm>
          <a:off x="1677670" y="4935855"/>
          <a:ext cx="2364105" cy="1563370"/>
        </p:xfrm>
        <a:graphic>
          <a:graphicData uri="http://schemas.openxmlformats.org/presentationml/2006/ole">
            <mc:AlternateContent xmlns:mc="http://schemas.openxmlformats.org/markup-compatibility/2006">
              <mc:Choice xmlns:v="urn:schemas-microsoft-com:vml" Requires="v">
                <p:oleObj spid="_x0000_s3076" name="" r:id="rId5" imgW="1181100" imgH="787400" progId="Equation.KSEE3">
                  <p:embed/>
                </p:oleObj>
              </mc:Choice>
              <mc:Fallback>
                <p:oleObj name="" r:id="rId5" imgW="1181100" imgH="787400" progId="Equation.KSEE3">
                  <p:embed/>
                  <p:pic>
                    <p:nvPicPr>
                      <p:cNvPr id="0" name="图片 3075"/>
                      <p:cNvPicPr/>
                      <p:nvPr/>
                    </p:nvPicPr>
                    <p:blipFill>
                      <a:blip r:embed="rId6"/>
                      <a:stretch>
                        <a:fillRect/>
                      </a:stretch>
                    </p:blipFill>
                    <p:spPr>
                      <a:xfrm>
                        <a:off x="1677670" y="4935855"/>
                        <a:ext cx="2364105" cy="1563370"/>
                      </a:xfrm>
                      <a:prstGeom prst="rect">
                        <a:avLst/>
                      </a:prstGeom>
                      <a:solidFill>
                        <a:schemeClr val="bg1"/>
                      </a:solidFill>
                      <a:ln w="38100">
                        <a:noFill/>
                        <a:miter/>
                      </a:ln>
                    </p:spPr>
                  </p:pic>
                </p:oleObj>
              </mc:Fallback>
            </mc:AlternateContent>
          </a:graphicData>
        </a:graphic>
      </p:graphicFrame>
      <p:graphicFrame>
        <p:nvGraphicFramePr>
          <p:cNvPr id="10" name="对象 -2147482054"/>
          <p:cNvGraphicFramePr>
            <a:graphicFrameLocks noChangeAspect="1"/>
          </p:cNvGraphicFramePr>
          <p:nvPr/>
        </p:nvGraphicFramePr>
        <p:xfrm>
          <a:off x="4949825" y="5078730"/>
          <a:ext cx="4004310" cy="1276985"/>
        </p:xfrm>
        <a:graphic>
          <a:graphicData uri="http://schemas.openxmlformats.org/presentationml/2006/ole">
            <mc:AlternateContent xmlns:mc="http://schemas.openxmlformats.org/markup-compatibility/2006">
              <mc:Choice xmlns:v="urn:schemas-microsoft-com:vml" Requires="v">
                <p:oleObj spid="_x0000_s6" name="" r:id="rId7" imgW="2222500" imgH="711200" progId="Equation.KSEE3">
                  <p:embed/>
                </p:oleObj>
              </mc:Choice>
              <mc:Fallback>
                <p:oleObj name="" r:id="rId7" imgW="2222500" imgH="711200" progId="Equation.KSEE3">
                  <p:embed/>
                  <p:pic>
                    <p:nvPicPr>
                      <p:cNvPr id="0" name="图片 9"/>
                      <p:cNvPicPr/>
                      <p:nvPr/>
                    </p:nvPicPr>
                    <p:blipFill>
                      <a:blip r:embed="rId8"/>
                      <a:stretch>
                        <a:fillRect/>
                      </a:stretch>
                    </p:blipFill>
                    <p:spPr>
                      <a:xfrm>
                        <a:off x="4949825" y="5078730"/>
                        <a:ext cx="4004310" cy="1276985"/>
                      </a:xfrm>
                      <a:prstGeom prst="rect">
                        <a:avLst/>
                      </a:prstGeom>
                      <a:solidFill>
                        <a:schemeClr val="bg1"/>
                      </a:solidFill>
                      <a:ln w="38100">
                        <a:noFill/>
                        <a:miter/>
                      </a:ln>
                    </p:spPr>
                  </p:pic>
                </p:oleObj>
              </mc:Fallback>
            </mc:AlternateContent>
          </a:graphicData>
        </a:graphic>
      </p:graphicFrame>
      <p:cxnSp>
        <p:nvCxnSpPr>
          <p:cNvPr id="18" name="直接箭头连接符 17"/>
          <p:cNvCxnSpPr/>
          <p:nvPr/>
        </p:nvCxnSpPr>
        <p:spPr>
          <a:xfrm>
            <a:off x="4293870" y="5793105"/>
            <a:ext cx="403860" cy="825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974215" y="4305935"/>
            <a:ext cx="145224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无畸变内参模型</a:t>
            </a:r>
            <a:endParaRPr lang="zh-CN" altLang="en-US" sz="1400" b="0">
              <a:solidFill>
                <a:srgbClr val="FFFF00"/>
              </a:solidFill>
              <a:latin typeface="+mn-ea"/>
            </a:endParaRPr>
          </a:p>
        </p:txBody>
      </p:sp>
      <p:sp>
        <p:nvSpPr>
          <p:cNvPr id="20" name="文本框 19"/>
          <p:cNvSpPr txBox="1"/>
          <p:nvPr/>
        </p:nvSpPr>
        <p:spPr>
          <a:xfrm>
            <a:off x="9412605" y="5299075"/>
            <a:ext cx="2026920" cy="836295"/>
          </a:xfrm>
          <a:prstGeom prst="rect">
            <a:avLst/>
          </a:prstGeom>
          <a:noFill/>
          <a:ln w="9525">
            <a:solidFill>
              <a:srgbClr val="FF0000"/>
            </a:solidFill>
          </a:ln>
        </p:spPr>
        <p:txBody>
          <a:bodyPr wrap="square">
            <a:noAutofit/>
          </a:bodyPr>
          <a:p>
            <a:pPr indent="0">
              <a:lnSpc>
                <a:spcPct val="200000"/>
              </a:lnSpc>
              <a:buFont typeface="Wingdings" panose="05000000000000000000" charset="0"/>
              <a:buNone/>
            </a:pPr>
            <a:r>
              <a:rPr lang="zh-CN" altLang="en-US" sz="2000" b="0">
                <a:solidFill>
                  <a:srgbClr val="FF0000"/>
                </a:solidFill>
                <a:latin typeface="+mn-ea"/>
              </a:rPr>
              <a:t>理想情况的模型</a:t>
            </a:r>
            <a:endParaRPr lang="zh-CN" altLang="en-US" sz="2000" b="0">
              <a:solidFill>
                <a:srgbClr val="FF0000"/>
              </a:solidFill>
              <a:latin typeface="+mn-ea"/>
            </a:endParaRPr>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par>
                                <p:cTn id="18" presetID="3" presetClass="entr" presetSubtype="1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linds(horizontal)">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1"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arn(inVertical)">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0"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64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RGB-D</a:t>
            </a:r>
            <a:r>
              <a:rPr lang="zh-CN" altLang="en-US" sz="1400" b="0">
                <a:solidFill>
                  <a:schemeClr val="bg1"/>
                </a:solidFill>
                <a:latin typeface="+mn-ea"/>
              </a:rPr>
              <a:t>相机</a:t>
            </a:r>
            <a:endParaRPr lang="zh-CN" altLang="en-US" sz="1400" b="0">
              <a:solidFill>
                <a:schemeClr val="bg1"/>
              </a:solidFill>
              <a:latin typeface="+mn-ea"/>
            </a:endParaRPr>
          </a:p>
        </p:txBody>
      </p:sp>
      <p:sp>
        <p:nvSpPr>
          <p:cNvPr id="9" name="右箭头 8"/>
          <p:cNvSpPr/>
          <p:nvPr/>
        </p:nvSpPr>
        <p:spPr>
          <a:xfrm>
            <a:off x="1769110" y="168402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43175" y="117538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2857500" y="847090"/>
            <a:ext cx="235077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单目相机原理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单目相机标定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单目图像传输</a:t>
            </a:r>
            <a:endParaRPr lang="zh-CN" altLang="en-US" sz="1400" b="0">
              <a:solidFill>
                <a:schemeClr val="bg1"/>
              </a:solidFill>
              <a:latin typeface="+mn-ea"/>
            </a:endParaRPr>
          </a:p>
        </p:txBody>
      </p:sp>
      <p:pic>
        <p:nvPicPr>
          <p:cNvPr id="17" name="图片 16" descr="图片28"/>
          <p:cNvPicPr>
            <a:picLocks noChangeAspect="1"/>
          </p:cNvPicPr>
          <p:nvPr/>
        </p:nvPicPr>
        <p:blipFill>
          <a:blip r:embed="rId4"/>
          <a:stretch>
            <a:fillRect/>
          </a:stretch>
        </p:blipFill>
        <p:spPr>
          <a:xfrm>
            <a:off x="340360" y="4057015"/>
            <a:ext cx="5367020" cy="2065655"/>
          </a:xfrm>
          <a:prstGeom prst="rect">
            <a:avLst/>
          </a:prstGeom>
        </p:spPr>
      </p:pic>
      <p:sp>
        <p:nvSpPr>
          <p:cNvPr id="12" name="文本框 11"/>
          <p:cNvSpPr txBox="1"/>
          <p:nvPr/>
        </p:nvSpPr>
        <p:spPr>
          <a:xfrm>
            <a:off x="2326005" y="6122670"/>
            <a:ext cx="145224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径向畸变</a:t>
            </a:r>
            <a:endParaRPr lang="zh-CN" altLang="en-US" sz="1400" b="0">
              <a:solidFill>
                <a:srgbClr val="FFFF00"/>
              </a:solidFill>
              <a:latin typeface="+mn-ea"/>
            </a:endParaRPr>
          </a:p>
        </p:txBody>
      </p:sp>
      <p:pic>
        <p:nvPicPr>
          <p:cNvPr id="14" name="图片 13" descr="图片29"/>
          <p:cNvPicPr>
            <a:picLocks noChangeAspect="1"/>
          </p:cNvPicPr>
          <p:nvPr/>
        </p:nvPicPr>
        <p:blipFill>
          <a:blip r:embed="rId5"/>
          <a:stretch>
            <a:fillRect/>
          </a:stretch>
        </p:blipFill>
        <p:spPr>
          <a:xfrm>
            <a:off x="6590665" y="4060190"/>
            <a:ext cx="5081905" cy="2062480"/>
          </a:xfrm>
          <a:prstGeom prst="rect">
            <a:avLst/>
          </a:prstGeom>
        </p:spPr>
      </p:pic>
      <p:sp>
        <p:nvSpPr>
          <p:cNvPr id="20" name="文本框 19"/>
          <p:cNvSpPr txBox="1"/>
          <p:nvPr/>
        </p:nvSpPr>
        <p:spPr>
          <a:xfrm>
            <a:off x="7421245" y="6122670"/>
            <a:ext cx="145224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切向畸变</a:t>
            </a:r>
            <a:endParaRPr lang="zh-CN" altLang="en-US" sz="1400" b="0">
              <a:solidFill>
                <a:srgbClr val="FFFF00"/>
              </a:solidFill>
              <a:latin typeface="+mn-ea"/>
            </a:endParaRPr>
          </a:p>
        </p:txBody>
      </p:sp>
      <p:graphicFrame>
        <p:nvGraphicFramePr>
          <p:cNvPr id="21" name="对象 -2147482039"/>
          <p:cNvGraphicFramePr>
            <a:graphicFrameLocks noChangeAspect="1"/>
          </p:cNvGraphicFramePr>
          <p:nvPr/>
        </p:nvGraphicFramePr>
        <p:xfrm>
          <a:off x="4916170" y="1175385"/>
          <a:ext cx="5050155" cy="2579370"/>
        </p:xfrm>
        <a:graphic>
          <a:graphicData uri="http://schemas.openxmlformats.org/presentationml/2006/ole">
            <mc:AlternateContent xmlns:mc="http://schemas.openxmlformats.org/markup-compatibility/2006">
              <mc:Choice xmlns:v="urn:schemas-microsoft-com:vml" Requires="v">
                <p:oleObj spid="_x0000_s22" name="" r:id="rId6" imgW="3745865" imgH="1905000" progId="Equation.KSEE3">
                  <p:embed/>
                </p:oleObj>
              </mc:Choice>
              <mc:Fallback>
                <p:oleObj name="" r:id="rId6" imgW="3745865" imgH="1905000" progId="Equation.KSEE3">
                  <p:embed/>
                  <p:pic>
                    <p:nvPicPr>
                      <p:cNvPr id="0" name="图片 20"/>
                      <p:cNvPicPr/>
                      <p:nvPr/>
                    </p:nvPicPr>
                    <p:blipFill>
                      <a:blip r:embed="rId7"/>
                      <a:stretch>
                        <a:fillRect/>
                      </a:stretch>
                    </p:blipFill>
                    <p:spPr>
                      <a:xfrm>
                        <a:off x="4916170" y="1175385"/>
                        <a:ext cx="5050155" cy="2579370"/>
                      </a:xfrm>
                      <a:prstGeom prst="rect">
                        <a:avLst/>
                      </a:prstGeom>
                      <a:solidFill>
                        <a:schemeClr val="bg1"/>
                      </a:solidFill>
                      <a:ln w="38100">
                        <a:noFill/>
                        <a:miter/>
                      </a:ln>
                    </p:spPr>
                  </p:pic>
                </p:oleObj>
              </mc:Fallback>
            </mc:AlternateContent>
          </a:graphicData>
        </a:graphic>
      </p:graphicFrame>
      <p:sp>
        <p:nvSpPr>
          <p:cNvPr id="24" name="文本框 23"/>
          <p:cNvSpPr txBox="1"/>
          <p:nvPr/>
        </p:nvSpPr>
        <p:spPr>
          <a:xfrm>
            <a:off x="5727700" y="653415"/>
            <a:ext cx="145224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畸变内参模型</a:t>
            </a:r>
            <a:endParaRPr lang="zh-CN" altLang="en-US" sz="1400" b="0">
              <a:solidFill>
                <a:srgbClr val="FFFF00"/>
              </a:solidFill>
              <a:latin typeface="+mn-ea"/>
            </a:endParaRPr>
          </a:p>
        </p:txBody>
      </p:sp>
      <p:sp>
        <p:nvSpPr>
          <p:cNvPr id="16" name="文本框 15"/>
          <p:cNvSpPr txBox="1"/>
          <p:nvPr/>
        </p:nvSpPr>
        <p:spPr>
          <a:xfrm>
            <a:off x="10041890" y="1933575"/>
            <a:ext cx="2026920" cy="836295"/>
          </a:xfrm>
          <a:prstGeom prst="rect">
            <a:avLst/>
          </a:prstGeom>
          <a:noFill/>
          <a:ln w="9525">
            <a:solidFill>
              <a:srgbClr val="FF0000"/>
            </a:solidFill>
          </a:ln>
        </p:spPr>
        <p:txBody>
          <a:bodyPr wrap="square">
            <a:noAutofit/>
          </a:bodyPr>
          <a:p>
            <a:pPr indent="0">
              <a:lnSpc>
                <a:spcPct val="200000"/>
              </a:lnSpc>
              <a:buFont typeface="Wingdings" panose="05000000000000000000" charset="0"/>
              <a:buNone/>
            </a:pPr>
            <a:r>
              <a:rPr lang="zh-CN" altLang="en-US" sz="2000" b="0">
                <a:solidFill>
                  <a:srgbClr val="FF0000"/>
                </a:solidFill>
                <a:latin typeface="+mn-ea"/>
              </a:rPr>
              <a:t>实际情况的模型</a:t>
            </a:r>
            <a:endParaRPr lang="zh-CN" altLang="en-US" sz="2000" b="0">
              <a:solidFill>
                <a:srgbClr val="FF0000"/>
              </a:solidFill>
              <a:latin typeface="+mn-ea"/>
            </a:endParaRPr>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linds(horizontal)">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linds(horizontal)">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arn(inVertical)">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4" grpId="0"/>
      <p:bldP spid="1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65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RGB-D</a:t>
            </a:r>
            <a:r>
              <a:rPr lang="zh-CN" altLang="en-US" sz="1400" b="0">
                <a:solidFill>
                  <a:schemeClr val="bg1"/>
                </a:solidFill>
                <a:latin typeface="+mn-ea"/>
              </a:rPr>
              <a:t>相机</a:t>
            </a:r>
            <a:endParaRPr lang="zh-CN" altLang="en-US" sz="1400" b="0">
              <a:solidFill>
                <a:schemeClr val="bg1"/>
              </a:solidFill>
              <a:latin typeface="+mn-ea"/>
            </a:endParaRPr>
          </a:p>
        </p:txBody>
      </p:sp>
      <p:sp>
        <p:nvSpPr>
          <p:cNvPr id="9" name="右箭头 8"/>
          <p:cNvSpPr/>
          <p:nvPr/>
        </p:nvSpPr>
        <p:spPr>
          <a:xfrm>
            <a:off x="1769110" y="168402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43175" y="117538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2857500" y="847090"/>
            <a:ext cx="235077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单目相机原理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单目相机标定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单目图像传输</a:t>
            </a:r>
            <a:endParaRPr lang="zh-CN" altLang="en-US" sz="1400" b="0">
              <a:solidFill>
                <a:schemeClr val="bg1"/>
              </a:solidFill>
              <a:latin typeface="+mn-ea"/>
            </a:endParaRPr>
          </a:p>
        </p:txBody>
      </p:sp>
      <p:sp>
        <p:nvSpPr>
          <p:cNvPr id="5" name="左大括号 4"/>
          <p:cNvSpPr/>
          <p:nvPr/>
        </p:nvSpPr>
        <p:spPr>
          <a:xfrm>
            <a:off x="5922010" y="2393950"/>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 name="文本框 5"/>
          <p:cNvSpPr txBox="1"/>
          <p:nvPr/>
        </p:nvSpPr>
        <p:spPr>
          <a:xfrm>
            <a:off x="6240145" y="2045335"/>
            <a:ext cx="235077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内参模型</a:t>
            </a:r>
            <a:endParaRPr lang="zh-CN" altLang="en-US" sz="1400" b="0">
              <a:solidFill>
                <a:srgbClr val="FFFF00"/>
              </a:solidFill>
              <a:latin typeface="+mn-ea"/>
            </a:endParaRPr>
          </a:p>
          <a:p>
            <a:pPr marL="285750" indent="-285750">
              <a:lnSpc>
                <a:spcPct val="200000"/>
              </a:lnSpc>
              <a:buFont typeface="Wingdings" panose="05000000000000000000" charset="0"/>
              <a:buChar char="n"/>
            </a:pPr>
            <a:endParaRPr lang="zh-CN" altLang="en-US" sz="1400" b="0">
              <a:solidFill>
                <a:srgbClr val="FFFF00"/>
              </a:solidFill>
              <a:latin typeface="+mn-ea"/>
            </a:endParaRPr>
          </a:p>
          <a:p>
            <a:pPr marL="285750" indent="-285750">
              <a:lnSpc>
                <a:spcPct val="200000"/>
              </a:lnSpc>
              <a:buFont typeface="Wingdings" panose="05000000000000000000" charset="0"/>
              <a:buChar char="n"/>
            </a:pP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外参模型（</a:t>
            </a:r>
            <a:r>
              <a:rPr lang="en-US" altLang="zh-CN" sz="1400" b="0">
                <a:solidFill>
                  <a:srgbClr val="FFFF00"/>
                </a:solidFill>
                <a:latin typeface="+mn-ea"/>
              </a:rPr>
              <a:t>T</a:t>
            </a:r>
            <a:r>
              <a:rPr lang="zh-CN" altLang="en-US" sz="1400" b="0">
                <a:solidFill>
                  <a:srgbClr val="FFFF00"/>
                </a:solidFill>
                <a:latin typeface="+mn-ea"/>
              </a:rPr>
              <a:t>）</a:t>
            </a:r>
            <a:endParaRPr lang="zh-CN" altLang="en-US" sz="1400" b="0">
              <a:solidFill>
                <a:srgbClr val="FFFF00"/>
              </a:solidFill>
              <a:latin typeface="+mn-ea"/>
            </a:endParaRPr>
          </a:p>
        </p:txBody>
      </p:sp>
      <p:sp>
        <p:nvSpPr>
          <p:cNvPr id="10" name="左大括号 9"/>
          <p:cNvSpPr/>
          <p:nvPr/>
        </p:nvSpPr>
        <p:spPr>
          <a:xfrm>
            <a:off x="7550785" y="173164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8" name="文本框 17"/>
          <p:cNvSpPr txBox="1"/>
          <p:nvPr/>
        </p:nvSpPr>
        <p:spPr>
          <a:xfrm>
            <a:off x="7934960" y="1621155"/>
            <a:ext cx="235077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无畸变（</a:t>
            </a:r>
            <a:r>
              <a:rPr lang="en-US" altLang="zh-CN" sz="1400" b="0">
                <a:solidFill>
                  <a:srgbClr val="FFFF00"/>
                </a:solidFill>
                <a:latin typeface="+mn-ea"/>
              </a:rPr>
              <a:t>K</a:t>
            </a:r>
            <a:r>
              <a:rPr lang="zh-CN" altLang="en-US" sz="1400" b="0">
                <a:solidFill>
                  <a:srgbClr val="FFFF00"/>
                </a:solidFill>
                <a:latin typeface="+mn-ea"/>
              </a:rPr>
              <a:t>）</a:t>
            </a:r>
            <a:endParaRPr lang="zh-CN" altLang="en-US" sz="1400" b="0">
              <a:solidFill>
                <a:srgbClr val="FFFF00"/>
              </a:solidFill>
              <a:latin typeface="+mn-ea"/>
            </a:endParaRPr>
          </a:p>
          <a:p>
            <a:pPr indent="0">
              <a:lnSpc>
                <a:spcPct val="200000"/>
              </a:lnSpc>
              <a:buFont typeface="Wingdings" panose="05000000000000000000" charset="0"/>
              <a:buNone/>
            </a:pP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畸变</a:t>
            </a:r>
            <a:endParaRPr lang="zh-CN" altLang="en-US" sz="1400" b="0">
              <a:solidFill>
                <a:srgbClr val="FFFF00"/>
              </a:solidFill>
              <a:latin typeface="+mn-ea"/>
            </a:endParaRPr>
          </a:p>
        </p:txBody>
      </p:sp>
      <p:sp>
        <p:nvSpPr>
          <p:cNvPr id="19" name="左大括号 18"/>
          <p:cNvSpPr/>
          <p:nvPr/>
        </p:nvSpPr>
        <p:spPr>
          <a:xfrm>
            <a:off x="8900160" y="2449195"/>
            <a:ext cx="393700" cy="725170"/>
          </a:xfrm>
          <a:prstGeom prst="leftBrace">
            <a:avLst>
              <a:gd name="adj1" fmla="val 8333"/>
              <a:gd name="adj2" fmla="val 49276"/>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3" name="文本框 22"/>
          <p:cNvSpPr txBox="1"/>
          <p:nvPr/>
        </p:nvSpPr>
        <p:spPr>
          <a:xfrm>
            <a:off x="9322435" y="2287905"/>
            <a:ext cx="2780665"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径向畸变（</a:t>
            </a:r>
            <a:r>
              <a:rPr lang="en-US" altLang="zh-CN" sz="1400" b="0">
                <a:solidFill>
                  <a:srgbClr val="FFFF00"/>
                </a:solidFill>
                <a:latin typeface="+mn-ea"/>
              </a:rPr>
              <a:t>k1, k2, k3, ...</a:t>
            </a:r>
            <a:r>
              <a:rPr lang="zh-CN" altLang="en-US" sz="1400" b="0">
                <a:solidFill>
                  <a:srgbClr val="FFFF00"/>
                </a:solidFill>
                <a:latin typeface="+mn-ea"/>
              </a:rPr>
              <a:t>）</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切向畸变（</a:t>
            </a:r>
            <a:r>
              <a:rPr lang="en-US" altLang="zh-CN" sz="1400" b="0">
                <a:solidFill>
                  <a:srgbClr val="FFFF00"/>
                </a:solidFill>
                <a:latin typeface="+mn-ea"/>
              </a:rPr>
              <a:t>p1, p2, ...</a:t>
            </a:r>
            <a:r>
              <a:rPr lang="zh-CN" altLang="en-US" sz="1400" b="0">
                <a:solidFill>
                  <a:srgbClr val="FFFF00"/>
                </a:solidFill>
                <a:latin typeface="+mn-ea"/>
              </a:rPr>
              <a:t>）</a:t>
            </a:r>
            <a:endParaRPr lang="zh-CN" altLang="en-US" sz="1400" b="0">
              <a:solidFill>
                <a:srgbClr val="FFFF00"/>
              </a:solidFill>
              <a:latin typeface="+mn-ea"/>
            </a:endParaRPr>
          </a:p>
        </p:txBody>
      </p:sp>
      <p:graphicFrame>
        <p:nvGraphicFramePr>
          <p:cNvPr id="25" name="对象 -2147482034"/>
          <p:cNvGraphicFramePr>
            <a:graphicFrameLocks noChangeAspect="1"/>
          </p:cNvGraphicFramePr>
          <p:nvPr/>
        </p:nvGraphicFramePr>
        <p:xfrm>
          <a:off x="2123440" y="4672330"/>
          <a:ext cx="5204460" cy="1418590"/>
        </p:xfrm>
        <a:graphic>
          <a:graphicData uri="http://schemas.openxmlformats.org/presentationml/2006/ole">
            <mc:AlternateContent xmlns:mc="http://schemas.openxmlformats.org/markup-compatibility/2006">
              <mc:Choice xmlns:v="urn:schemas-microsoft-com:vml" Requires="v">
                <p:oleObj spid="_x0000_s31" name="" r:id="rId4" imgW="2590800" imgH="711200" progId="Equation.KSEE3">
                  <p:embed/>
                </p:oleObj>
              </mc:Choice>
              <mc:Fallback>
                <p:oleObj name="" r:id="rId4" imgW="2590800" imgH="711200" progId="Equation.KSEE3">
                  <p:embed/>
                  <p:pic>
                    <p:nvPicPr>
                      <p:cNvPr id="0" name="图片 30"/>
                      <p:cNvPicPr/>
                      <p:nvPr/>
                    </p:nvPicPr>
                    <p:blipFill>
                      <a:blip r:embed="rId5"/>
                      <a:stretch>
                        <a:fillRect/>
                      </a:stretch>
                    </p:blipFill>
                    <p:spPr>
                      <a:xfrm>
                        <a:off x="2123440" y="4672330"/>
                        <a:ext cx="5204460" cy="1418590"/>
                      </a:xfrm>
                      <a:prstGeom prst="rect">
                        <a:avLst/>
                      </a:prstGeom>
                      <a:solidFill>
                        <a:schemeClr val="bg1"/>
                      </a:solidFill>
                      <a:ln w="38100">
                        <a:noFill/>
                        <a:miter/>
                      </a:ln>
                    </p:spPr>
                  </p:pic>
                </p:oleObj>
              </mc:Fallback>
            </mc:AlternateContent>
          </a:graphicData>
        </a:graphic>
      </p:graphicFrame>
      <p:sp>
        <p:nvSpPr>
          <p:cNvPr id="27" name="任意多边形 26"/>
          <p:cNvSpPr/>
          <p:nvPr/>
        </p:nvSpPr>
        <p:spPr>
          <a:xfrm>
            <a:off x="4493260" y="1141095"/>
            <a:ext cx="1308100" cy="1891030"/>
          </a:xfrm>
          <a:custGeom>
            <a:avLst/>
            <a:gdLst>
              <a:gd name="connisteX0" fmla="*/ 0 w 1308100"/>
              <a:gd name="connsiteY0" fmla="*/ 10182 h 1890724"/>
              <a:gd name="connisteX1" fmla="*/ 718820 w 1308100"/>
              <a:gd name="connsiteY1" fmla="*/ 229892 h 1890724"/>
              <a:gd name="connisteX2" fmla="*/ 868680 w 1308100"/>
              <a:gd name="connsiteY2" fmla="*/ 1647847 h 1890724"/>
              <a:gd name="connisteX3" fmla="*/ 1308100 w 1308100"/>
              <a:gd name="connsiteY3" fmla="*/ 1887877 h 1890724"/>
            </a:gdLst>
            <a:ahLst/>
            <a:cxnLst>
              <a:cxn ang="0">
                <a:pos x="connisteX0" y="connsiteY0"/>
              </a:cxn>
              <a:cxn ang="0">
                <a:pos x="connisteX1" y="connsiteY1"/>
              </a:cxn>
              <a:cxn ang="0">
                <a:pos x="connisteX2" y="connsiteY2"/>
              </a:cxn>
              <a:cxn ang="0">
                <a:pos x="connisteX3" y="connsiteY3"/>
              </a:cxn>
            </a:cxnLst>
            <a:rect l="l" t="t" r="r" b="b"/>
            <a:pathLst>
              <a:path w="1308100" h="1890725">
                <a:moveTo>
                  <a:pt x="0" y="10183"/>
                </a:moveTo>
                <a:cubicBezTo>
                  <a:pt x="140970" y="26058"/>
                  <a:pt x="544830" y="-97767"/>
                  <a:pt x="718820" y="229893"/>
                </a:cubicBezTo>
                <a:cubicBezTo>
                  <a:pt x="892810" y="557553"/>
                  <a:pt x="750570" y="1316378"/>
                  <a:pt x="868680" y="1647848"/>
                </a:cubicBezTo>
                <a:cubicBezTo>
                  <a:pt x="986790" y="1979318"/>
                  <a:pt x="1223010" y="1868193"/>
                  <a:pt x="1308100" y="1887878"/>
                </a:cubicBezTo>
              </a:path>
            </a:pathLst>
          </a:custGeom>
          <a:noFill/>
          <a:ln w="38100">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7466965" y="4187190"/>
            <a:ext cx="2350770" cy="52197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内参模型</a:t>
            </a:r>
            <a:endParaRPr lang="zh-CN" altLang="en-US" sz="1400" b="0">
              <a:solidFill>
                <a:srgbClr val="FFFF00"/>
              </a:solidFill>
              <a:latin typeface="+mn-ea"/>
            </a:endParaRPr>
          </a:p>
        </p:txBody>
      </p:sp>
      <p:cxnSp>
        <p:nvCxnSpPr>
          <p:cNvPr id="30" name="肘形连接符 29"/>
          <p:cNvCxnSpPr/>
          <p:nvPr/>
        </p:nvCxnSpPr>
        <p:spPr>
          <a:xfrm flipV="1">
            <a:off x="6592570" y="4552315"/>
            <a:ext cx="808990" cy="568960"/>
          </a:xfrm>
          <a:prstGeom prst="bentConnector3">
            <a:avLst>
              <a:gd name="adj1" fmla="val 706"/>
            </a:avLst>
          </a:prstGeom>
          <a:ln w="25400">
            <a:solidFill>
              <a:srgbClr val="FF3D3D"/>
            </a:solidFill>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7673340" y="4540885"/>
            <a:ext cx="2350770" cy="52197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外参模型</a:t>
            </a:r>
            <a:endParaRPr lang="zh-CN" altLang="en-US" sz="1400" b="0">
              <a:solidFill>
                <a:srgbClr val="FFFF00"/>
              </a:solidFill>
              <a:latin typeface="+mn-ea"/>
            </a:endParaRPr>
          </a:p>
        </p:txBody>
      </p:sp>
      <p:cxnSp>
        <p:nvCxnSpPr>
          <p:cNvPr id="34" name="肘形连接符 33"/>
          <p:cNvCxnSpPr/>
          <p:nvPr/>
        </p:nvCxnSpPr>
        <p:spPr>
          <a:xfrm flipV="1">
            <a:off x="6821170" y="4863465"/>
            <a:ext cx="786130" cy="340995"/>
          </a:xfrm>
          <a:prstGeom prst="bentConnector3">
            <a:avLst>
              <a:gd name="adj1" fmla="val 565"/>
            </a:avLst>
          </a:prstGeom>
          <a:ln w="25400">
            <a:solidFill>
              <a:srgbClr val="FF3D3D"/>
            </a:solidFill>
            <a:tailEnd type="arrow"/>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011045" y="6429375"/>
            <a:ext cx="6058535" cy="368300"/>
          </a:xfrm>
          <a:prstGeom prst="rect">
            <a:avLst/>
          </a:prstGeom>
          <a:noFill/>
          <a:ln w="9525">
            <a:noFill/>
          </a:ln>
        </p:spPr>
        <p:txBody>
          <a:bodyPr wrap="square">
            <a:spAutoFit/>
          </a:bodyPr>
          <a:p>
            <a:pPr indent="127000"/>
            <a:r>
              <a:rPr lang="en-US" altLang="zh-CN">
                <a:solidFill>
                  <a:srgbClr val="FFFF00"/>
                </a:solidFill>
                <a:latin typeface="+mn-ea"/>
              </a:rPr>
              <a:t>* </a:t>
            </a:r>
            <a:r>
              <a:rPr lang="zh-CN">
                <a:solidFill>
                  <a:srgbClr val="FFFF00"/>
                </a:solidFill>
                <a:latin typeface="+mn-ea"/>
              </a:rPr>
              <a:t>关于三维坐标变换的细节</a:t>
            </a:r>
            <a:r>
              <a:rPr lang="zh-CN" altLang="en-US">
                <a:solidFill>
                  <a:srgbClr val="FFFF00"/>
                </a:solidFill>
                <a:latin typeface="+mn-ea"/>
              </a:rPr>
              <a:t>，请看课本第</a:t>
            </a:r>
            <a:r>
              <a:rPr lang="en-US" altLang="zh-CN">
                <a:solidFill>
                  <a:srgbClr val="FFFF00"/>
                </a:solidFill>
                <a:latin typeface="+mn-ea"/>
              </a:rPr>
              <a:t>9</a:t>
            </a:r>
            <a:r>
              <a:rPr lang="zh-CN" altLang="en-US">
                <a:solidFill>
                  <a:srgbClr val="FFFF00"/>
                </a:solidFill>
                <a:latin typeface="+mn-ea"/>
              </a:rPr>
              <a:t>章的对应内容</a:t>
            </a:r>
            <a:endParaRPr lang="zh-CN" altLang="en-US">
              <a:solidFill>
                <a:srgbClr val="FFFF00"/>
              </a:solidFill>
              <a:latin typeface="+mn-ea"/>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linds(horizontal)">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linds(horizontal)">
                                      <p:cBhvr>
                                        <p:cTn id="41" dur="500"/>
                                        <p:tgtEl>
                                          <p:spTgt spid="30"/>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blinds(horizontal)">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blinds(horizontal)">
                                      <p:cBhvr>
                                        <p:cTn id="49" dur="500"/>
                                        <p:tgtEl>
                                          <p:spTgt spid="34"/>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blinds(horizontal)">
                                      <p:cBhvr>
                                        <p:cTn id="5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animBg="1"/>
      <p:bldP spid="6" grpId="0"/>
      <p:bldP spid="10" grpId="0" animBg="1"/>
      <p:bldP spid="18" grpId="0"/>
      <p:bldP spid="19" grpId="0" animBg="1"/>
      <p:bldP spid="23" grpId="0"/>
      <p:bldP spid="29" grpId="0"/>
      <p:bldP spid="33"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66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RGB-D</a:t>
            </a:r>
            <a:r>
              <a:rPr lang="zh-CN" altLang="en-US" sz="1400" b="0">
                <a:solidFill>
                  <a:schemeClr val="bg1"/>
                </a:solidFill>
                <a:latin typeface="+mn-ea"/>
              </a:rPr>
              <a:t>相机</a:t>
            </a:r>
            <a:endParaRPr lang="zh-CN" altLang="en-US" sz="1400" b="0">
              <a:solidFill>
                <a:schemeClr val="bg1"/>
              </a:solidFill>
              <a:latin typeface="+mn-ea"/>
            </a:endParaRPr>
          </a:p>
        </p:txBody>
      </p:sp>
      <p:sp>
        <p:nvSpPr>
          <p:cNvPr id="9" name="右箭头 8"/>
          <p:cNvSpPr/>
          <p:nvPr/>
        </p:nvSpPr>
        <p:spPr>
          <a:xfrm>
            <a:off x="1769110" y="168402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43175" y="117538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2857500" y="847090"/>
            <a:ext cx="235077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上位机</a:t>
            </a:r>
            <a:r>
              <a:rPr lang="en-US" altLang="zh-CN" sz="1400" b="0">
                <a:solidFill>
                  <a:srgbClr val="FFFF00"/>
                </a:solidFill>
                <a:latin typeface="+mn-ea"/>
              </a:rPr>
              <a:t>ROS</a:t>
            </a:r>
            <a:r>
              <a:rPr lang="zh-CN" altLang="en-US" sz="1400" b="0">
                <a:solidFill>
                  <a:srgbClr val="FFFF00"/>
                </a:solidFill>
                <a:latin typeface="+mn-ea"/>
              </a:rPr>
              <a:t>驱动程序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单目相机标定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单目图像传输</a:t>
            </a:r>
            <a:endParaRPr lang="zh-CN" altLang="en-US" sz="1400" b="0">
              <a:solidFill>
                <a:schemeClr val="bg1"/>
              </a:solidFill>
              <a:latin typeface="+mn-ea"/>
            </a:endParaRPr>
          </a:p>
        </p:txBody>
      </p:sp>
      <p:sp>
        <p:nvSpPr>
          <p:cNvPr id="4" name="右箭头 3"/>
          <p:cNvSpPr/>
          <p:nvPr/>
        </p:nvSpPr>
        <p:spPr>
          <a:xfrm>
            <a:off x="4981575" y="148653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左大括号 11"/>
          <p:cNvSpPr/>
          <p:nvPr/>
        </p:nvSpPr>
        <p:spPr>
          <a:xfrm>
            <a:off x="5707380" y="97726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 name="文本框 13"/>
          <p:cNvSpPr txBox="1"/>
          <p:nvPr/>
        </p:nvSpPr>
        <p:spPr>
          <a:xfrm>
            <a:off x="6120130" y="922020"/>
            <a:ext cx="334200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ROS驱动功能包usb_cam</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ROS驱动功能包gscam</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自制基于OpenCV的驱动功能包</a:t>
            </a:r>
            <a:endParaRPr lang="zh-CN" altLang="en-US" sz="1400" b="0">
              <a:solidFill>
                <a:srgbClr val="FFFF00"/>
              </a:solidFill>
              <a:latin typeface="+mn-ea"/>
            </a:endParaRPr>
          </a:p>
        </p:txBody>
      </p:sp>
      <p:pic>
        <p:nvPicPr>
          <p:cNvPr id="26" name="图片 25" descr="图片30"/>
          <p:cNvPicPr>
            <a:picLocks noChangeAspect="1"/>
          </p:cNvPicPr>
          <p:nvPr/>
        </p:nvPicPr>
        <p:blipFill>
          <a:blip r:embed="rId4"/>
          <a:stretch>
            <a:fillRect/>
          </a:stretch>
        </p:blipFill>
        <p:spPr>
          <a:xfrm>
            <a:off x="3778250" y="2870200"/>
            <a:ext cx="7419975" cy="3232785"/>
          </a:xfrm>
          <a:prstGeom prst="rect">
            <a:avLst/>
          </a:prstGeom>
        </p:spPr>
      </p:pic>
    </p:spTree>
    <p:custDataLst>
      <p:tags r:id="rId5"/>
    </p:custData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67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RGB-D</a:t>
            </a:r>
            <a:r>
              <a:rPr lang="zh-CN" altLang="en-US" sz="1400" b="0">
                <a:solidFill>
                  <a:schemeClr val="bg1"/>
                </a:solidFill>
                <a:latin typeface="+mn-ea"/>
              </a:rPr>
              <a:t>相机</a:t>
            </a:r>
            <a:endParaRPr lang="zh-CN" altLang="en-US" sz="1400" b="0">
              <a:solidFill>
                <a:schemeClr val="bg1"/>
              </a:solidFill>
              <a:latin typeface="+mn-ea"/>
            </a:endParaRPr>
          </a:p>
        </p:txBody>
      </p:sp>
      <p:sp>
        <p:nvSpPr>
          <p:cNvPr id="9" name="右箭头 8"/>
          <p:cNvSpPr/>
          <p:nvPr/>
        </p:nvSpPr>
        <p:spPr>
          <a:xfrm>
            <a:off x="1769110" y="168402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43175" y="117538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2857500" y="847090"/>
            <a:ext cx="235077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单目相机标定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单目图像传输</a:t>
            </a:r>
            <a:endParaRPr lang="zh-CN" altLang="en-US" sz="1400" b="0">
              <a:solidFill>
                <a:schemeClr val="bg1"/>
              </a:solidFill>
              <a:latin typeface="+mn-ea"/>
            </a:endParaRPr>
          </a:p>
        </p:txBody>
      </p:sp>
      <p:sp>
        <p:nvSpPr>
          <p:cNvPr id="4" name="右箭头 3"/>
          <p:cNvSpPr/>
          <p:nvPr/>
        </p:nvSpPr>
        <p:spPr>
          <a:xfrm>
            <a:off x="4571365" y="190119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6428105" y="4634230"/>
            <a:ext cx="408305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解方程，求内参矩阵</a:t>
            </a:r>
            <a:r>
              <a:rPr lang="en-US" altLang="zh-CN" sz="1400" b="0">
                <a:solidFill>
                  <a:srgbClr val="FFFF00"/>
                </a:solidFill>
                <a:latin typeface="+mn-ea"/>
              </a:rPr>
              <a:t> K </a:t>
            </a:r>
            <a:r>
              <a:rPr lang="zh-CN" altLang="en-US" sz="1400" b="0">
                <a:solidFill>
                  <a:srgbClr val="FFFF00"/>
                </a:solidFill>
                <a:latin typeface="+mn-ea"/>
              </a:rPr>
              <a:t>以及畸变校正参数</a:t>
            </a:r>
            <a:r>
              <a:rPr lang="en-US" altLang="zh-CN" sz="1400" b="0">
                <a:solidFill>
                  <a:srgbClr val="FFFF00"/>
                </a:solidFill>
                <a:latin typeface="+mn-ea"/>
              </a:rPr>
              <a:t> k , p </a:t>
            </a:r>
            <a:endParaRPr lang="en-US" altLang="zh-CN" sz="1400" b="0">
              <a:solidFill>
                <a:srgbClr val="FFFF00"/>
              </a:solidFill>
              <a:latin typeface="+mn-ea"/>
            </a:endParaRPr>
          </a:p>
        </p:txBody>
      </p:sp>
      <p:sp>
        <p:nvSpPr>
          <p:cNvPr id="17" name="下箭头 16"/>
          <p:cNvSpPr/>
          <p:nvPr/>
        </p:nvSpPr>
        <p:spPr>
          <a:xfrm>
            <a:off x="7150100" y="2339340"/>
            <a:ext cx="349250" cy="7086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6346825" y="1639570"/>
            <a:ext cx="2474595"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什么是内参标定？</a:t>
            </a:r>
            <a:endParaRPr lang="zh-CN" altLang="en-US" b="0">
              <a:solidFill>
                <a:srgbClr val="FFFF00"/>
              </a:solidFill>
              <a:latin typeface="+mn-ea"/>
            </a:endParaRPr>
          </a:p>
        </p:txBody>
      </p:sp>
      <p:graphicFrame>
        <p:nvGraphicFramePr>
          <p:cNvPr id="25" name="对象 -2147482034"/>
          <p:cNvGraphicFramePr>
            <a:graphicFrameLocks noChangeAspect="1"/>
          </p:cNvGraphicFramePr>
          <p:nvPr/>
        </p:nvGraphicFramePr>
        <p:xfrm>
          <a:off x="4871720" y="3102610"/>
          <a:ext cx="5204460" cy="1418590"/>
        </p:xfrm>
        <a:graphic>
          <a:graphicData uri="http://schemas.openxmlformats.org/presentationml/2006/ole">
            <mc:AlternateContent xmlns:mc="http://schemas.openxmlformats.org/markup-compatibility/2006">
              <mc:Choice xmlns:v="urn:schemas-microsoft-com:vml" Requires="v">
                <p:oleObj spid="_x0000_s31" name="" r:id="rId4" imgW="2590800" imgH="711200" progId="Equation.KSEE3">
                  <p:embed/>
                </p:oleObj>
              </mc:Choice>
              <mc:Fallback>
                <p:oleObj name="" r:id="rId4" imgW="2590800" imgH="711200" progId="Equation.KSEE3">
                  <p:embed/>
                  <p:pic>
                    <p:nvPicPr>
                      <p:cNvPr id="0" name="图片 30"/>
                      <p:cNvPicPr/>
                      <p:nvPr/>
                    </p:nvPicPr>
                    <p:blipFill>
                      <a:blip r:embed="rId5"/>
                      <a:stretch>
                        <a:fillRect/>
                      </a:stretch>
                    </p:blipFill>
                    <p:spPr>
                      <a:xfrm>
                        <a:off x="4871720" y="3102610"/>
                        <a:ext cx="5204460" cy="1418590"/>
                      </a:xfrm>
                      <a:prstGeom prst="rect">
                        <a:avLst/>
                      </a:prstGeom>
                      <a:solidFill>
                        <a:schemeClr val="bg1"/>
                      </a:solidFill>
                      <a:ln w="38100">
                        <a:noFill/>
                        <a:miter/>
                      </a:ln>
                    </p:spPr>
                  </p:pic>
                </p:oleObj>
              </mc:Fallback>
            </mc:AlternateContent>
          </a:graphicData>
        </a:graphic>
      </p:graphicFrame>
      <p:sp>
        <p:nvSpPr>
          <p:cNvPr id="21" name="下箭头 20"/>
          <p:cNvSpPr/>
          <p:nvPr/>
        </p:nvSpPr>
        <p:spPr>
          <a:xfrm>
            <a:off x="6078855" y="4575810"/>
            <a:ext cx="349250" cy="7086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a:off x="4652645" y="5288915"/>
            <a:ext cx="227203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主流方法：自标定</a:t>
            </a:r>
            <a:endParaRPr lang="zh-CN" altLang="en-US"/>
          </a:p>
        </p:txBody>
      </p:sp>
      <p:sp>
        <p:nvSpPr>
          <p:cNvPr id="23" name="文本框 22"/>
          <p:cNvSpPr txBox="1"/>
          <p:nvPr/>
        </p:nvSpPr>
        <p:spPr>
          <a:xfrm>
            <a:off x="4650740" y="6078855"/>
            <a:ext cx="1796415" cy="521970"/>
          </a:xfrm>
          <a:prstGeom prst="rect">
            <a:avLst/>
          </a:prstGeom>
          <a:noFill/>
          <a:ln w="9525">
            <a:noFill/>
          </a:ln>
        </p:spPr>
        <p:txBody>
          <a:bodyPr wrap="square">
            <a:spAutoFit/>
          </a:bodyPr>
          <a:p>
            <a:pPr indent="0">
              <a:lnSpc>
                <a:spcPct val="200000"/>
              </a:lnSpc>
              <a:buFont typeface="Wingdings" panose="05000000000000000000" charset="0"/>
              <a:buNone/>
            </a:pPr>
            <a:r>
              <a:rPr lang="zh-CN" sz="1400" b="0">
                <a:solidFill>
                  <a:srgbClr val="FFFF00"/>
                </a:solidFill>
                <a:latin typeface="+mn-ea"/>
              </a:rPr>
              <a:t>比如：棋盘格法</a:t>
            </a:r>
            <a:r>
              <a:rPr lang="en-US" altLang="zh-CN" sz="1400" b="0">
                <a:solidFill>
                  <a:srgbClr val="FFFF00"/>
                </a:solidFill>
                <a:latin typeface="+mn-ea"/>
              </a:rPr>
              <a:t> </a:t>
            </a:r>
            <a:endParaRPr lang="en-US" altLang="zh-CN" sz="1400" b="0">
              <a:solidFill>
                <a:srgbClr val="FFFF00"/>
              </a:solidFill>
              <a:latin typeface="+mn-ea"/>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par>
                                <p:cTn id="13" presetID="3" presetClass="entr" presetSubtype="1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linds(horizont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linds(horizontal)">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linds(horizontal)">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7" grpId="0" animBg="1"/>
      <p:bldP spid="21" grpId="0" animBg="1"/>
      <p:bldP spid="10" grpId="0"/>
      <p:bldP spid="22" grpId="0" animBg="1"/>
      <p:bldP spid="23"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68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RGB-D</a:t>
            </a:r>
            <a:r>
              <a:rPr lang="zh-CN" altLang="en-US" sz="1400" b="0">
                <a:solidFill>
                  <a:schemeClr val="bg1"/>
                </a:solidFill>
                <a:latin typeface="+mn-ea"/>
              </a:rPr>
              <a:t>相机</a:t>
            </a:r>
            <a:endParaRPr lang="zh-CN" altLang="en-US" sz="1400" b="0">
              <a:solidFill>
                <a:schemeClr val="bg1"/>
              </a:solidFill>
              <a:latin typeface="+mn-ea"/>
            </a:endParaRPr>
          </a:p>
        </p:txBody>
      </p:sp>
      <p:sp>
        <p:nvSpPr>
          <p:cNvPr id="9" name="右箭头 8"/>
          <p:cNvSpPr/>
          <p:nvPr/>
        </p:nvSpPr>
        <p:spPr>
          <a:xfrm>
            <a:off x="1769110" y="168402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43175" y="117538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2857500" y="847090"/>
            <a:ext cx="235077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单目相机标定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单目图像传输</a:t>
            </a:r>
            <a:endParaRPr lang="zh-CN" altLang="en-US" sz="1400" b="0">
              <a:solidFill>
                <a:schemeClr val="bg1"/>
              </a:solidFill>
              <a:latin typeface="+mn-ea"/>
            </a:endParaRPr>
          </a:p>
        </p:txBody>
      </p:sp>
      <p:sp>
        <p:nvSpPr>
          <p:cNvPr id="4" name="右箭头 3"/>
          <p:cNvSpPr/>
          <p:nvPr/>
        </p:nvSpPr>
        <p:spPr>
          <a:xfrm>
            <a:off x="4571365" y="190119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descr="图片31"/>
          <p:cNvPicPr>
            <a:picLocks noChangeAspect="1"/>
          </p:cNvPicPr>
          <p:nvPr/>
        </p:nvPicPr>
        <p:blipFill>
          <a:blip r:embed="rId4"/>
          <a:stretch>
            <a:fillRect/>
          </a:stretch>
        </p:blipFill>
        <p:spPr>
          <a:xfrm>
            <a:off x="5334000" y="703580"/>
            <a:ext cx="5018405" cy="3949700"/>
          </a:xfrm>
          <a:prstGeom prst="rect">
            <a:avLst/>
          </a:prstGeom>
        </p:spPr>
      </p:pic>
      <p:sp>
        <p:nvSpPr>
          <p:cNvPr id="10" name="文本框 9"/>
          <p:cNvSpPr txBox="1"/>
          <p:nvPr/>
        </p:nvSpPr>
        <p:spPr>
          <a:xfrm>
            <a:off x="8140700" y="4434840"/>
            <a:ext cx="54927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估计</a:t>
            </a:r>
            <a:endParaRPr lang="zh-CN" altLang="en-US" sz="1400" b="0">
              <a:solidFill>
                <a:srgbClr val="FFFF00"/>
              </a:solidFill>
              <a:latin typeface="+mn-ea"/>
            </a:endParaRPr>
          </a:p>
        </p:txBody>
      </p:sp>
      <p:pic>
        <p:nvPicPr>
          <p:cNvPr id="16" name="图片 15"/>
          <p:cNvPicPr>
            <a:picLocks noChangeAspect="1"/>
          </p:cNvPicPr>
          <p:nvPr/>
        </p:nvPicPr>
        <p:blipFill>
          <a:blip r:embed="rId5"/>
          <a:stretch>
            <a:fillRect/>
          </a:stretch>
        </p:blipFill>
        <p:spPr>
          <a:xfrm>
            <a:off x="4410710" y="4963160"/>
            <a:ext cx="4504690" cy="546100"/>
          </a:xfrm>
          <a:prstGeom prst="rect">
            <a:avLst/>
          </a:prstGeom>
        </p:spPr>
      </p:pic>
      <p:sp>
        <p:nvSpPr>
          <p:cNvPr id="17" name="下箭头 16"/>
          <p:cNvSpPr/>
          <p:nvPr/>
        </p:nvSpPr>
        <p:spPr>
          <a:xfrm>
            <a:off x="7748905" y="4352925"/>
            <a:ext cx="349250" cy="7086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下箭头 17"/>
          <p:cNvSpPr/>
          <p:nvPr/>
        </p:nvSpPr>
        <p:spPr>
          <a:xfrm>
            <a:off x="4429760" y="5349875"/>
            <a:ext cx="349250" cy="7086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文本框 99"/>
          <p:cNvSpPr txBox="1"/>
          <p:nvPr/>
        </p:nvSpPr>
        <p:spPr>
          <a:xfrm>
            <a:off x="1217930" y="6052185"/>
            <a:ext cx="4509770" cy="413385"/>
          </a:xfrm>
          <a:prstGeom prst="rect">
            <a:avLst/>
          </a:prstGeom>
          <a:solidFill>
            <a:schemeClr val="bg1"/>
          </a:solidFill>
          <a:ln w="9525">
            <a:noFill/>
          </a:ln>
        </p:spPr>
        <p:txBody>
          <a:bodyPr wrap="square">
            <a:noAutofit/>
          </a:bodyPr>
          <a:p>
            <a:pPr indent="127000"/>
            <a:r>
              <a:rPr lang="en-US" sz="2000" b="0">
                <a:latin typeface="Times New Roman" panose="02020603050405020304" charset="0"/>
                <a:ea typeface="宋体" panose="02010600030101010101" pitchFamily="2" charset="-122"/>
              </a:rPr>
              <a:t>~/.ros/camera_info/head_camera.yaml</a:t>
            </a:r>
            <a:endParaRPr lang="en-US" altLang="en-US" sz="2000" b="0">
              <a:latin typeface="Times New Roman" panose="02020603050405020304" charset="0"/>
              <a:ea typeface="宋体" panose="02010600030101010101" pitchFamily="2" charset="-122"/>
            </a:endParaRPr>
          </a:p>
        </p:txBody>
      </p:sp>
      <p:sp>
        <p:nvSpPr>
          <p:cNvPr id="19" name="文本框 18"/>
          <p:cNvSpPr txBox="1"/>
          <p:nvPr/>
        </p:nvSpPr>
        <p:spPr>
          <a:xfrm>
            <a:off x="4779010" y="5452110"/>
            <a:ext cx="54927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保存</a:t>
            </a:r>
            <a:endParaRPr lang="zh-CN" altLang="en-US" sz="1400" b="0">
              <a:solidFill>
                <a:srgbClr val="FFFF00"/>
              </a:solidFill>
              <a:latin typeface="+mn-ea"/>
            </a:endParaRPr>
          </a:p>
        </p:txBody>
      </p:sp>
      <p:sp>
        <p:nvSpPr>
          <p:cNvPr id="20" name="文本框 19"/>
          <p:cNvSpPr txBox="1"/>
          <p:nvPr/>
        </p:nvSpPr>
        <p:spPr>
          <a:xfrm>
            <a:off x="6555740" y="181610"/>
            <a:ext cx="247459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camera_calibration功能包</a:t>
            </a:r>
            <a:endParaRPr lang="zh-CN" altLang="en-US" sz="1400" b="0">
              <a:solidFill>
                <a:srgbClr val="FFFF00"/>
              </a:solidFill>
              <a:latin typeface="+mn-ea"/>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00"/>
                                        </p:tgtEl>
                                        <p:attrNameLst>
                                          <p:attrName>style.visibility</p:attrName>
                                        </p:attrNameLst>
                                      </p:cBhvr>
                                      <p:to>
                                        <p:strVal val="visible"/>
                                      </p:to>
                                    </p:set>
                                    <p:animEffect transition="in" filter="blinds(horizontal)">
                                      <p:cBhvr>
                                        <p:cTn id="3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7" grpId="0" animBg="1"/>
      <p:bldP spid="10" grpId="0"/>
      <p:bldP spid="18" grpId="0" animBg="1"/>
      <p:bldP spid="19" grpId="0"/>
      <p:bldP spid="10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4" name="标题 3"/>
          <p:cNvSpPr>
            <a:spLocks noGrp="1"/>
          </p:cNvSpPr>
          <p:nvPr>
            <p:ph type="ctrTitle"/>
            <p:custDataLst>
              <p:tags r:id="rId3"/>
            </p:custDataLst>
          </p:nvPr>
        </p:nvSpPr>
        <p:spPr>
          <a:xfrm>
            <a:off x="802005" y="605790"/>
            <a:ext cx="9081135" cy="1378585"/>
          </a:xfrm>
        </p:spPr>
        <p:txBody>
          <a:bodyPr>
            <a:noAutofit/>
          </a:bodyPr>
          <a:p>
            <a:pPr algn="ctr"/>
            <a:r>
              <a:rPr lang="zh-CN" altLang="en-US" sz="2800">
                <a:solidFill>
                  <a:srgbClr val="FFFF00"/>
                </a:solidFill>
              </a:rPr>
              <a:t>机器人就是一台</a:t>
            </a:r>
            <a:br>
              <a:rPr lang="zh-CN" altLang="en-US" sz="2800">
                <a:solidFill>
                  <a:srgbClr val="FFFF00"/>
                </a:solidFill>
              </a:rPr>
            </a:br>
            <a:r>
              <a:rPr lang="zh-CN" altLang="en-US" sz="2800">
                <a:solidFill>
                  <a:srgbClr val="FFFF00"/>
                </a:solidFill>
              </a:rPr>
              <a:t>具有丰富</a:t>
            </a:r>
            <a:r>
              <a:rPr lang="zh-CN" altLang="en-US" sz="2800">
                <a:solidFill>
                  <a:srgbClr val="FF0000"/>
                </a:solidFill>
              </a:rPr>
              <a:t>输入输出</a:t>
            </a:r>
            <a:r>
              <a:rPr lang="zh-CN" altLang="en-US" sz="2800">
                <a:solidFill>
                  <a:srgbClr val="FFFF00"/>
                </a:solidFill>
              </a:rPr>
              <a:t>接口的</a:t>
            </a:r>
            <a:r>
              <a:rPr lang="zh-CN" altLang="en-US" sz="2800">
                <a:solidFill>
                  <a:srgbClr val="FF0000"/>
                </a:solidFill>
              </a:rPr>
              <a:t>计算机</a:t>
            </a:r>
            <a:endParaRPr lang="zh-CN" altLang="en-US" sz="2800">
              <a:solidFill>
                <a:srgbClr val="FF000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pic>
        <p:nvPicPr>
          <p:cNvPr id="19" name="图片 18"/>
          <p:cNvPicPr>
            <a:picLocks noChangeAspect="1"/>
          </p:cNvPicPr>
          <p:nvPr/>
        </p:nvPicPr>
        <p:blipFill>
          <a:blip r:embed="rId4"/>
          <a:stretch>
            <a:fillRect/>
          </a:stretch>
        </p:blipFill>
        <p:spPr>
          <a:xfrm>
            <a:off x="802005" y="2255520"/>
            <a:ext cx="5276850" cy="4076700"/>
          </a:xfrm>
          <a:prstGeom prst="rect">
            <a:avLst/>
          </a:prstGeom>
        </p:spPr>
      </p:pic>
      <p:sp>
        <p:nvSpPr>
          <p:cNvPr id="16" name="文本框 15"/>
          <p:cNvSpPr txBox="1"/>
          <p:nvPr/>
        </p:nvSpPr>
        <p:spPr>
          <a:xfrm>
            <a:off x="6349365" y="3200400"/>
            <a:ext cx="5344795" cy="1198880"/>
          </a:xfrm>
          <a:prstGeom prst="rect">
            <a:avLst/>
          </a:prstGeom>
          <a:noFill/>
        </p:spPr>
        <p:txBody>
          <a:bodyPr wrap="square" rtlCol="0" anchor="t">
            <a:spAutoFit/>
          </a:bodyPr>
          <a:p>
            <a:pPr marL="342900" indent="-342900" algn="l">
              <a:lnSpc>
                <a:spcPct val="150000"/>
              </a:lnSpc>
              <a:buFont typeface="Wingdings" panose="05000000000000000000" charset="0"/>
              <a:buChar char="n"/>
            </a:pPr>
            <a:r>
              <a:rPr lang="zh-CN" altLang="en-US" sz="2400">
                <a:solidFill>
                  <a:srgbClr val="FFFF00"/>
                </a:solidFill>
                <a:sym typeface="+mn-ea"/>
              </a:rPr>
              <a:t>传感器：提供数据指令的输入输出</a:t>
            </a:r>
            <a:endParaRPr lang="zh-CN" altLang="en-US" sz="2400">
              <a:solidFill>
                <a:srgbClr val="FFFF00"/>
              </a:solidFill>
              <a:sym typeface="+mn-ea"/>
            </a:endParaRPr>
          </a:p>
          <a:p>
            <a:pPr marL="342900" indent="-342900" algn="l">
              <a:lnSpc>
                <a:spcPct val="150000"/>
              </a:lnSpc>
              <a:buFont typeface="Wingdings" panose="05000000000000000000" charset="0"/>
              <a:buChar char="n"/>
            </a:pPr>
            <a:r>
              <a:rPr lang="zh-CN" altLang="en-US" sz="2400">
                <a:solidFill>
                  <a:srgbClr val="FFFF00"/>
                </a:solidFill>
                <a:sym typeface="+mn-ea"/>
              </a:rPr>
              <a:t>主机：运行数据处理的程序</a:t>
            </a:r>
            <a:endParaRPr lang="en-US" altLang="zh-CN" sz="2400">
              <a:solidFill>
                <a:srgbClr val="FFFF00"/>
              </a:solidFill>
            </a:endParaRPr>
          </a:p>
        </p:txBody>
      </p:sp>
    </p:spTree>
    <p:custDataLst>
      <p:tags r:id="rId5"/>
    </p:custData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69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RGB-D</a:t>
            </a:r>
            <a:r>
              <a:rPr lang="zh-CN" altLang="en-US" sz="1400" b="0">
                <a:solidFill>
                  <a:schemeClr val="bg1"/>
                </a:solidFill>
                <a:latin typeface="+mn-ea"/>
              </a:rPr>
              <a:t>相机</a:t>
            </a:r>
            <a:endParaRPr lang="zh-CN" altLang="en-US" sz="1400" b="0">
              <a:solidFill>
                <a:schemeClr val="bg1"/>
              </a:solidFill>
              <a:latin typeface="+mn-ea"/>
            </a:endParaRPr>
          </a:p>
        </p:txBody>
      </p:sp>
      <p:sp>
        <p:nvSpPr>
          <p:cNvPr id="9" name="右箭头 8"/>
          <p:cNvSpPr/>
          <p:nvPr/>
        </p:nvSpPr>
        <p:spPr>
          <a:xfrm>
            <a:off x="1769110" y="168402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43175" y="117538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2857500" y="847090"/>
            <a:ext cx="235077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单目相机标定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单目图像传输</a:t>
            </a:r>
            <a:endParaRPr lang="zh-CN" altLang="en-US" sz="1400" b="0">
              <a:solidFill>
                <a:srgbClr val="FFFF00"/>
              </a:solidFill>
              <a:latin typeface="+mn-ea"/>
            </a:endParaRPr>
          </a:p>
        </p:txBody>
      </p:sp>
      <p:sp>
        <p:nvSpPr>
          <p:cNvPr id="4" name="右箭头 3"/>
          <p:cNvSpPr/>
          <p:nvPr/>
        </p:nvSpPr>
        <p:spPr>
          <a:xfrm>
            <a:off x="4580890" y="231076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nvSpPr>
        <p:spPr>
          <a:xfrm>
            <a:off x="5413375" y="1802130"/>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2" name="文本框 11"/>
          <p:cNvSpPr txBox="1"/>
          <p:nvPr/>
        </p:nvSpPr>
        <p:spPr>
          <a:xfrm>
            <a:off x="5868035" y="1712595"/>
            <a:ext cx="235077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图像校正</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图像格式转换</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图像压缩</a:t>
            </a:r>
            <a:endParaRPr lang="zh-CN" altLang="en-US" sz="1400" b="0">
              <a:solidFill>
                <a:srgbClr val="FFFF00"/>
              </a:solidFill>
              <a:latin typeface="+mn-ea"/>
            </a:endParaRPr>
          </a:p>
        </p:txBody>
      </p:sp>
      <p:sp>
        <p:nvSpPr>
          <p:cNvPr id="14" name="文本框 13"/>
          <p:cNvSpPr txBox="1"/>
          <p:nvPr/>
        </p:nvSpPr>
        <p:spPr>
          <a:xfrm>
            <a:off x="4859020" y="4185920"/>
            <a:ext cx="2474595" cy="52197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400" b="0">
                <a:solidFill>
                  <a:srgbClr val="FFFF00"/>
                </a:solidFill>
                <a:latin typeface="+mn-ea"/>
              </a:rPr>
              <a:t>image_proc</a:t>
            </a:r>
            <a:r>
              <a:rPr lang="zh-CN" altLang="en-US" sz="1400" b="0">
                <a:solidFill>
                  <a:srgbClr val="FFFF00"/>
                </a:solidFill>
                <a:latin typeface="+mn-ea"/>
              </a:rPr>
              <a:t>功能包</a:t>
            </a:r>
            <a:endParaRPr lang="zh-CN" altLang="en-US" sz="1400" b="0">
              <a:solidFill>
                <a:srgbClr val="FFFF00"/>
              </a:solidFill>
              <a:latin typeface="+mn-ea"/>
            </a:endParaRPr>
          </a:p>
        </p:txBody>
      </p:sp>
      <p:sp>
        <p:nvSpPr>
          <p:cNvPr id="21" name="右箭头 20"/>
          <p:cNvSpPr/>
          <p:nvPr/>
        </p:nvSpPr>
        <p:spPr>
          <a:xfrm rot="5400000">
            <a:off x="5366385" y="374459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2" grpId="0"/>
      <p:bldP spid="21" grpId="0" animBg="1"/>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70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RGB-D</a:t>
            </a:r>
            <a:r>
              <a:rPr lang="zh-CN" altLang="en-US" sz="1400" b="0">
                <a:solidFill>
                  <a:schemeClr val="bg1"/>
                </a:solidFill>
                <a:latin typeface="+mn-ea"/>
              </a:rPr>
              <a:t>相机</a:t>
            </a:r>
            <a:endParaRPr lang="zh-CN" altLang="en-US" sz="1400" b="0">
              <a:solidFill>
                <a:schemeClr val="bg1"/>
              </a:solidFill>
              <a:latin typeface="+mn-ea"/>
            </a:endParaRPr>
          </a:p>
        </p:txBody>
      </p:sp>
      <p:sp>
        <p:nvSpPr>
          <p:cNvPr id="9" name="右箭头 8"/>
          <p:cNvSpPr/>
          <p:nvPr/>
        </p:nvSpPr>
        <p:spPr>
          <a:xfrm>
            <a:off x="1769110" y="211328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73020" y="160464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063875" y="1304925"/>
            <a:ext cx="235077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双目相机原理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双目图像传输</a:t>
            </a:r>
            <a:endParaRPr lang="zh-CN" altLang="en-US" sz="1400" b="0">
              <a:solidFill>
                <a:schemeClr val="bg1"/>
              </a:solidFill>
              <a:latin typeface="+mn-ea"/>
            </a:endParaRPr>
          </a:p>
        </p:txBody>
      </p:sp>
      <p:pic>
        <p:nvPicPr>
          <p:cNvPr id="5" name="图片 4"/>
          <p:cNvPicPr>
            <a:picLocks noChangeAspect="1"/>
          </p:cNvPicPr>
          <p:nvPr/>
        </p:nvPicPr>
        <p:blipFill>
          <a:blip r:embed="rId4"/>
          <a:stretch>
            <a:fillRect/>
          </a:stretch>
        </p:blipFill>
        <p:spPr>
          <a:xfrm>
            <a:off x="5084445" y="2381885"/>
            <a:ext cx="6747510" cy="3448685"/>
          </a:xfrm>
          <a:prstGeom prst="rect">
            <a:avLst/>
          </a:prstGeom>
        </p:spPr>
      </p:pic>
      <p:sp>
        <p:nvSpPr>
          <p:cNvPr id="18" name="标题 14"/>
          <p:cNvSpPr>
            <a:spLocks noGrp="1"/>
          </p:cNvSpPr>
          <p:nvPr>
            <p:custDataLst>
              <p:tags r:id="rId5"/>
            </p:custDataLst>
          </p:nvPr>
        </p:nvSpPr>
        <p:spPr>
          <a:xfrm>
            <a:off x="7155180" y="1304925"/>
            <a:ext cx="2606040" cy="460375"/>
          </a:xfrm>
          <a:prstGeom prst="rect">
            <a:avLst/>
          </a:prstGeom>
          <a:ln>
            <a:solidFill>
              <a:srgbClr val="FF0000"/>
            </a:solidFill>
          </a:ln>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lnSpc>
                <a:spcPct val="150000"/>
              </a:lnSpc>
            </a:pPr>
            <a:r>
              <a:rPr lang="zh-CN" altLang="en-US" sz="1800">
                <a:solidFill>
                  <a:srgbClr val="FFFF00"/>
                </a:solidFill>
                <a:sym typeface="+mn-ea"/>
              </a:rPr>
              <a:t>单目</a:t>
            </a:r>
            <a:r>
              <a:rPr lang="en-US" altLang="zh-CN" sz="1800">
                <a:solidFill>
                  <a:srgbClr val="FFFF00"/>
                </a:solidFill>
                <a:sym typeface="+mn-ea"/>
              </a:rPr>
              <a:t> + </a:t>
            </a:r>
            <a:r>
              <a:rPr lang="zh-CN" altLang="en-US" sz="1800">
                <a:solidFill>
                  <a:srgbClr val="FFFF00"/>
                </a:solidFill>
                <a:sym typeface="+mn-ea"/>
              </a:rPr>
              <a:t>单目</a:t>
            </a:r>
            <a:r>
              <a:rPr lang="en-US" altLang="zh-CN" sz="1800">
                <a:solidFill>
                  <a:srgbClr val="FFFF00"/>
                </a:solidFill>
                <a:sym typeface="+mn-ea"/>
              </a:rPr>
              <a:t> = </a:t>
            </a:r>
            <a:r>
              <a:rPr lang="zh-CN" altLang="en-US" sz="1800">
                <a:solidFill>
                  <a:srgbClr val="FFFF00"/>
                </a:solidFill>
                <a:sym typeface="+mn-ea"/>
              </a:rPr>
              <a:t>双目</a:t>
            </a:r>
            <a:endParaRPr lang="zh-CN" altLang="en-US" sz="1800">
              <a:solidFill>
                <a:srgbClr val="FFFF00"/>
              </a:solidFill>
              <a:sym typeface="+mn-ea"/>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p:bldP spid="1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71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RGB-D</a:t>
            </a:r>
            <a:r>
              <a:rPr lang="zh-CN" altLang="en-US" sz="1400" b="0">
                <a:solidFill>
                  <a:schemeClr val="bg1"/>
                </a:solidFill>
                <a:latin typeface="+mn-ea"/>
              </a:rPr>
              <a:t>相机</a:t>
            </a:r>
            <a:endParaRPr lang="zh-CN" altLang="en-US" sz="1400" b="0">
              <a:solidFill>
                <a:schemeClr val="bg1"/>
              </a:solidFill>
              <a:latin typeface="+mn-ea"/>
            </a:endParaRPr>
          </a:p>
        </p:txBody>
      </p:sp>
      <p:sp>
        <p:nvSpPr>
          <p:cNvPr id="9" name="右箭头 8"/>
          <p:cNvSpPr/>
          <p:nvPr/>
        </p:nvSpPr>
        <p:spPr>
          <a:xfrm>
            <a:off x="1769110" y="211328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73020" y="160464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063875" y="1304925"/>
            <a:ext cx="235077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双目相机原理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双目图像传输</a:t>
            </a:r>
            <a:endParaRPr lang="zh-CN" altLang="en-US" sz="1400" b="0">
              <a:solidFill>
                <a:schemeClr val="bg1"/>
              </a:solidFill>
              <a:latin typeface="+mn-ea"/>
            </a:endParaRPr>
          </a:p>
        </p:txBody>
      </p:sp>
      <p:pic>
        <p:nvPicPr>
          <p:cNvPr id="16" name="图片 15" descr="图片32"/>
          <p:cNvPicPr>
            <a:picLocks noChangeAspect="1"/>
          </p:cNvPicPr>
          <p:nvPr/>
        </p:nvPicPr>
        <p:blipFill>
          <a:blip r:embed="rId4"/>
          <a:stretch>
            <a:fillRect/>
          </a:stretch>
        </p:blipFill>
        <p:spPr>
          <a:xfrm>
            <a:off x="765810" y="3119755"/>
            <a:ext cx="4150995" cy="2641600"/>
          </a:xfrm>
          <a:prstGeom prst="rect">
            <a:avLst/>
          </a:prstGeom>
        </p:spPr>
      </p:pic>
      <p:graphicFrame>
        <p:nvGraphicFramePr>
          <p:cNvPr id="4" name="对象 -2147482019"/>
          <p:cNvGraphicFramePr>
            <a:graphicFrameLocks noChangeAspect="1"/>
          </p:cNvGraphicFramePr>
          <p:nvPr/>
        </p:nvGraphicFramePr>
        <p:xfrm>
          <a:off x="974725" y="5870575"/>
          <a:ext cx="3733165" cy="584835"/>
        </p:xfrm>
        <a:graphic>
          <a:graphicData uri="http://schemas.openxmlformats.org/presentationml/2006/ole">
            <mc:AlternateContent xmlns:mc="http://schemas.openxmlformats.org/markup-compatibility/2006">
              <mc:Choice xmlns:v="urn:schemas-microsoft-com:vml" Requires="v">
                <p:oleObj spid="_x0000_s3076" name="" r:id="rId5" imgW="2717800" imgH="431800" progId="Equation.KSEE3">
                  <p:embed/>
                </p:oleObj>
              </mc:Choice>
              <mc:Fallback>
                <p:oleObj name="" r:id="rId5" imgW="2717800" imgH="431800" progId="Equation.KSEE3">
                  <p:embed/>
                  <p:pic>
                    <p:nvPicPr>
                      <p:cNvPr id="0" name="图片 3075"/>
                      <p:cNvPicPr/>
                      <p:nvPr/>
                    </p:nvPicPr>
                    <p:blipFill>
                      <a:blip r:embed="rId6"/>
                      <a:stretch>
                        <a:fillRect/>
                      </a:stretch>
                    </p:blipFill>
                    <p:spPr>
                      <a:xfrm>
                        <a:off x="974725" y="5870575"/>
                        <a:ext cx="3733165" cy="584835"/>
                      </a:xfrm>
                      <a:prstGeom prst="rect">
                        <a:avLst/>
                      </a:prstGeom>
                      <a:solidFill>
                        <a:schemeClr val="bg1"/>
                      </a:solidFill>
                      <a:ln w="38100">
                        <a:noFill/>
                        <a:miter/>
                      </a:ln>
                    </p:spPr>
                  </p:pic>
                </p:oleObj>
              </mc:Fallback>
            </mc:AlternateContent>
          </a:graphicData>
        </a:graphic>
      </p:graphicFrame>
      <p:sp>
        <p:nvSpPr>
          <p:cNvPr id="17" name="文本框 16"/>
          <p:cNvSpPr txBox="1"/>
          <p:nvPr/>
        </p:nvSpPr>
        <p:spPr>
          <a:xfrm>
            <a:off x="2153285" y="6336030"/>
            <a:ext cx="137541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理想模型</a:t>
            </a:r>
            <a:endParaRPr lang="zh-CN" altLang="en-US" sz="1400" b="0">
              <a:solidFill>
                <a:srgbClr val="FFFF00"/>
              </a:solidFill>
              <a:latin typeface="+mn-ea"/>
            </a:endParaRPr>
          </a:p>
        </p:txBody>
      </p:sp>
      <p:pic>
        <p:nvPicPr>
          <p:cNvPr id="6" name="图片 5" descr="图片33"/>
          <p:cNvPicPr>
            <a:picLocks noChangeAspect="1"/>
          </p:cNvPicPr>
          <p:nvPr/>
        </p:nvPicPr>
        <p:blipFill>
          <a:blip r:embed="rId7"/>
          <a:stretch>
            <a:fillRect/>
          </a:stretch>
        </p:blipFill>
        <p:spPr>
          <a:xfrm>
            <a:off x="6555740" y="2538095"/>
            <a:ext cx="3870325" cy="3223260"/>
          </a:xfrm>
          <a:prstGeom prst="rect">
            <a:avLst/>
          </a:prstGeom>
        </p:spPr>
      </p:pic>
      <p:graphicFrame>
        <p:nvGraphicFramePr>
          <p:cNvPr id="10" name="对象 -2147482018"/>
          <p:cNvGraphicFramePr>
            <a:graphicFrameLocks noChangeAspect="1"/>
          </p:cNvGraphicFramePr>
          <p:nvPr/>
        </p:nvGraphicFramePr>
        <p:xfrm>
          <a:off x="7172960" y="5878830"/>
          <a:ext cx="1563370" cy="587375"/>
        </p:xfrm>
        <a:graphic>
          <a:graphicData uri="http://schemas.openxmlformats.org/presentationml/2006/ole">
            <mc:AlternateContent xmlns:mc="http://schemas.openxmlformats.org/markup-compatibility/2006">
              <mc:Choice xmlns:v="urn:schemas-microsoft-com:vml" Requires="v">
                <p:oleObj spid="_x0000_s19" name="" r:id="rId8" imgW="1219200" imgH="457200" progId="Equation.KSEE3">
                  <p:embed/>
                </p:oleObj>
              </mc:Choice>
              <mc:Fallback>
                <p:oleObj name="" r:id="rId8" imgW="1219200" imgH="457200" progId="Equation.KSEE3">
                  <p:embed/>
                  <p:pic>
                    <p:nvPicPr>
                      <p:cNvPr id="0" name="图片 18"/>
                      <p:cNvPicPr/>
                      <p:nvPr/>
                    </p:nvPicPr>
                    <p:blipFill>
                      <a:blip r:embed="rId9"/>
                      <a:stretch>
                        <a:fillRect/>
                      </a:stretch>
                    </p:blipFill>
                    <p:spPr>
                      <a:xfrm>
                        <a:off x="7172960" y="5878830"/>
                        <a:ext cx="1563370" cy="587375"/>
                      </a:xfrm>
                      <a:prstGeom prst="rect">
                        <a:avLst/>
                      </a:prstGeom>
                      <a:solidFill>
                        <a:schemeClr val="bg1"/>
                      </a:solidFill>
                      <a:ln w="38100">
                        <a:noFill/>
                        <a:miter/>
                      </a:ln>
                    </p:spPr>
                  </p:pic>
                </p:oleObj>
              </mc:Fallback>
            </mc:AlternateContent>
          </a:graphicData>
        </a:graphic>
      </p:graphicFrame>
      <p:sp>
        <p:nvSpPr>
          <p:cNvPr id="20" name="文本框 19"/>
          <p:cNvSpPr txBox="1"/>
          <p:nvPr/>
        </p:nvSpPr>
        <p:spPr>
          <a:xfrm>
            <a:off x="7519035" y="6336030"/>
            <a:ext cx="137541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非理想模型</a:t>
            </a:r>
            <a:endParaRPr lang="zh-CN" altLang="en-US" sz="1400" b="0">
              <a:solidFill>
                <a:srgbClr val="FFFF00"/>
              </a:solidFill>
              <a:latin typeface="+mn-ea"/>
            </a:endParaRPr>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linds(horizontal)">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72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RGB-D</a:t>
            </a:r>
            <a:r>
              <a:rPr lang="zh-CN" altLang="en-US" sz="1400" b="0">
                <a:solidFill>
                  <a:schemeClr val="bg1"/>
                </a:solidFill>
                <a:latin typeface="+mn-ea"/>
              </a:rPr>
              <a:t>相机</a:t>
            </a:r>
            <a:endParaRPr lang="zh-CN" altLang="en-US" sz="1400" b="0">
              <a:solidFill>
                <a:schemeClr val="bg1"/>
              </a:solidFill>
              <a:latin typeface="+mn-ea"/>
            </a:endParaRPr>
          </a:p>
        </p:txBody>
      </p:sp>
      <p:sp>
        <p:nvSpPr>
          <p:cNvPr id="9" name="右箭头 8"/>
          <p:cNvSpPr/>
          <p:nvPr/>
        </p:nvSpPr>
        <p:spPr>
          <a:xfrm>
            <a:off x="1769110" y="211328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73020" y="160464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063875" y="1304925"/>
            <a:ext cx="235077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双目相机原理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上位机</a:t>
            </a:r>
            <a:r>
              <a:rPr lang="en-US" altLang="zh-CN" sz="1400" b="0">
                <a:solidFill>
                  <a:srgbClr val="FFFF00"/>
                </a:solidFill>
                <a:latin typeface="+mn-ea"/>
              </a:rPr>
              <a:t>ROS</a:t>
            </a:r>
            <a:r>
              <a:rPr lang="zh-CN" altLang="en-US" sz="1400" b="0">
                <a:solidFill>
                  <a:srgbClr val="FFFF00"/>
                </a:solidFill>
                <a:latin typeface="+mn-ea"/>
              </a:rPr>
              <a:t>驱动程序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双目图像传输</a:t>
            </a:r>
            <a:endParaRPr lang="zh-CN" altLang="en-US" sz="1400" b="0">
              <a:solidFill>
                <a:schemeClr val="bg1"/>
              </a:solidFill>
              <a:latin typeface="+mn-ea"/>
            </a:endParaRPr>
          </a:p>
        </p:txBody>
      </p:sp>
      <p:sp>
        <p:nvSpPr>
          <p:cNvPr id="5" name="文本框 4"/>
          <p:cNvSpPr txBox="1"/>
          <p:nvPr/>
        </p:nvSpPr>
        <p:spPr>
          <a:xfrm>
            <a:off x="1399540" y="3644900"/>
            <a:ext cx="8810625" cy="2276475"/>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双目相机的ROS驱动厂家一般都会提供，直接下载下来安装就行了：</a:t>
            </a:r>
            <a:endParaRPr lang="zh-CN" altLang="en-US" b="0">
              <a:solidFill>
                <a:srgbClr val="FFFF00"/>
              </a:solidFill>
              <a:latin typeface="+mn-ea"/>
            </a:endParaRPr>
          </a:p>
          <a:p>
            <a:pPr indent="0">
              <a:lnSpc>
                <a:spcPct val="200000"/>
              </a:lnSpc>
              <a:buFont typeface="Wingdings" panose="05000000000000000000" charset="0"/>
              <a:buNone/>
            </a:pPr>
            <a:endParaRPr lang="zh-CN" altLang="en-US" b="0">
              <a:solidFill>
                <a:srgbClr val="FFFF00"/>
              </a:solidFill>
              <a:latin typeface="+mn-ea"/>
            </a:endParaRPr>
          </a:p>
          <a:p>
            <a:pPr marL="342900" indent="-342900">
              <a:lnSpc>
                <a:spcPct val="100000"/>
              </a:lnSpc>
              <a:buFont typeface="+mj-ea"/>
              <a:buAutoNum type="circleNumDbPlain"/>
            </a:pPr>
            <a:r>
              <a:rPr lang="zh-CN" altLang="en-US" sz="1400" b="0">
                <a:solidFill>
                  <a:srgbClr val="FFFF00"/>
                </a:solidFill>
                <a:latin typeface="+mn-ea"/>
              </a:rPr>
              <a:t>一种是双目相机直接被上位机系统识别成两个独立的单目相机设备，按单目相机的方法分别读取左右相机的图像并分别发布到对应的话题；</a:t>
            </a:r>
            <a:endParaRPr lang="zh-CN" altLang="en-US" sz="1400" b="0">
              <a:solidFill>
                <a:srgbClr val="FFFF00"/>
              </a:solidFill>
              <a:latin typeface="+mn-ea"/>
            </a:endParaRPr>
          </a:p>
          <a:p>
            <a:pPr marL="342900" indent="-342900">
              <a:lnSpc>
                <a:spcPct val="100000"/>
              </a:lnSpc>
              <a:buFont typeface="+mj-ea"/>
              <a:buAutoNum type="circleNumDbPlain"/>
            </a:pPr>
            <a:endParaRPr lang="zh-CN" altLang="en-US" sz="1400" b="0">
              <a:solidFill>
                <a:srgbClr val="FFFF00"/>
              </a:solidFill>
              <a:latin typeface="+mn-ea"/>
            </a:endParaRPr>
          </a:p>
          <a:p>
            <a:pPr marL="342900" indent="-342900">
              <a:lnSpc>
                <a:spcPct val="100000"/>
              </a:lnSpc>
              <a:buFont typeface="+mj-ea"/>
              <a:buAutoNum type="circleNumDbPlain"/>
            </a:pPr>
            <a:r>
              <a:rPr lang="zh-CN" altLang="en-US" sz="1400" b="0">
                <a:solidFill>
                  <a:srgbClr val="FFFF00"/>
                </a:solidFill>
                <a:latin typeface="+mn-ea"/>
              </a:rPr>
              <a:t>另一种是双目相机上传的左图、右图拼接在一起的一张大图，上位机可以直接发布这张拼接的大图，也可以将大图拆分后分别发布。</a:t>
            </a:r>
            <a:endParaRPr lang="zh-CN" altLang="en-US" sz="1400" b="0">
              <a:solidFill>
                <a:srgbClr val="FFFF00"/>
              </a:solidFill>
              <a:latin typeface="+mn-ea"/>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73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RGB-D</a:t>
            </a:r>
            <a:r>
              <a:rPr lang="zh-CN" altLang="en-US" sz="1400" b="0">
                <a:solidFill>
                  <a:schemeClr val="bg1"/>
                </a:solidFill>
                <a:latin typeface="+mn-ea"/>
              </a:rPr>
              <a:t>相机</a:t>
            </a:r>
            <a:endParaRPr lang="zh-CN" altLang="en-US" sz="1400" b="0">
              <a:solidFill>
                <a:schemeClr val="bg1"/>
              </a:solidFill>
              <a:latin typeface="+mn-ea"/>
            </a:endParaRPr>
          </a:p>
        </p:txBody>
      </p:sp>
      <p:sp>
        <p:nvSpPr>
          <p:cNvPr id="9" name="右箭头 8"/>
          <p:cNvSpPr/>
          <p:nvPr/>
        </p:nvSpPr>
        <p:spPr>
          <a:xfrm>
            <a:off x="1769110" y="211328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73020" y="160464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063875" y="1304925"/>
            <a:ext cx="235077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双目相机原理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上位机</a:t>
            </a:r>
            <a:r>
              <a:rPr lang="en-US" altLang="zh-CN" sz="1400" b="0">
                <a:solidFill>
                  <a:srgbClr val="FFFF00"/>
                </a:solidFill>
                <a:latin typeface="+mn-ea"/>
              </a:rPr>
              <a:t>ROS</a:t>
            </a:r>
            <a:r>
              <a:rPr lang="zh-CN" altLang="en-US" sz="1400" b="0">
                <a:solidFill>
                  <a:srgbClr val="FFFF00"/>
                </a:solidFill>
                <a:latin typeface="+mn-ea"/>
              </a:rPr>
              <a:t>驱动程序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双目图像传输</a:t>
            </a:r>
            <a:endParaRPr lang="zh-CN" altLang="en-US" sz="1400" b="0">
              <a:solidFill>
                <a:schemeClr val="bg1"/>
              </a:solidFill>
              <a:latin typeface="+mn-ea"/>
            </a:endParaRPr>
          </a:p>
        </p:txBody>
      </p:sp>
      <p:pic>
        <p:nvPicPr>
          <p:cNvPr id="26" name="图片 25" descr="图书封面(正面)800x800"/>
          <p:cNvPicPr>
            <a:picLocks noChangeAspect="1"/>
          </p:cNvPicPr>
          <p:nvPr/>
        </p:nvPicPr>
        <p:blipFill>
          <a:blip r:embed="rId4"/>
          <a:stretch>
            <a:fillRect/>
          </a:stretch>
        </p:blipFill>
        <p:spPr>
          <a:xfrm>
            <a:off x="5271135" y="3217545"/>
            <a:ext cx="3228975" cy="3228975"/>
          </a:xfrm>
          <a:prstGeom prst="rect">
            <a:avLst/>
          </a:prstGeom>
        </p:spPr>
      </p:pic>
      <p:pic>
        <p:nvPicPr>
          <p:cNvPr id="4" name="图片 3" descr="图书封面(正面)800x800"/>
          <p:cNvPicPr>
            <a:picLocks noChangeAspect="1"/>
          </p:cNvPicPr>
          <p:nvPr/>
        </p:nvPicPr>
        <p:blipFill>
          <a:blip r:embed="rId4"/>
          <a:stretch>
            <a:fillRect/>
          </a:stretch>
        </p:blipFill>
        <p:spPr>
          <a:xfrm>
            <a:off x="8499475" y="3182620"/>
            <a:ext cx="3263900" cy="3263900"/>
          </a:xfrm>
          <a:prstGeom prst="rect">
            <a:avLst/>
          </a:prstGeom>
        </p:spPr>
      </p:pic>
      <p:pic>
        <p:nvPicPr>
          <p:cNvPr id="6" name="图片 5"/>
          <p:cNvPicPr>
            <a:picLocks noChangeAspect="1"/>
          </p:cNvPicPr>
          <p:nvPr/>
        </p:nvPicPr>
        <p:blipFill>
          <a:blip r:embed="rId5"/>
          <a:stretch>
            <a:fillRect/>
          </a:stretch>
        </p:blipFill>
        <p:spPr>
          <a:xfrm>
            <a:off x="6529705" y="597535"/>
            <a:ext cx="1177290" cy="1675130"/>
          </a:xfrm>
          <a:prstGeom prst="rect">
            <a:avLst/>
          </a:prstGeom>
        </p:spPr>
      </p:pic>
      <p:pic>
        <p:nvPicPr>
          <p:cNvPr id="10" name="图片 9"/>
          <p:cNvPicPr>
            <a:picLocks noChangeAspect="1"/>
          </p:cNvPicPr>
          <p:nvPr/>
        </p:nvPicPr>
        <p:blipFill>
          <a:blip r:embed="rId5"/>
          <a:stretch>
            <a:fillRect/>
          </a:stretch>
        </p:blipFill>
        <p:spPr>
          <a:xfrm>
            <a:off x="9314815" y="597535"/>
            <a:ext cx="1177290" cy="1675130"/>
          </a:xfrm>
          <a:prstGeom prst="rect">
            <a:avLst/>
          </a:prstGeom>
        </p:spPr>
      </p:pic>
      <p:sp>
        <p:nvSpPr>
          <p:cNvPr id="12" name="右箭头 11"/>
          <p:cNvSpPr/>
          <p:nvPr/>
        </p:nvSpPr>
        <p:spPr>
          <a:xfrm rot="5400000">
            <a:off x="6645910" y="2618105"/>
            <a:ext cx="945515"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右箭头 13"/>
          <p:cNvSpPr/>
          <p:nvPr/>
        </p:nvSpPr>
        <p:spPr>
          <a:xfrm rot="5400000">
            <a:off x="9508490" y="2618105"/>
            <a:ext cx="945515"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7056120" y="2272665"/>
            <a:ext cx="1226820" cy="737235"/>
          </a:xfrm>
          <a:prstGeom prst="rect">
            <a:avLst/>
          </a:prstGeom>
          <a:noFill/>
          <a:ln w="9525">
            <a:noFill/>
          </a:ln>
        </p:spPr>
        <p:txBody>
          <a:bodyPr wrap="square">
            <a:spAutoFit/>
          </a:bodyPr>
          <a:p>
            <a:pPr indent="0" algn="ctr">
              <a:lnSpc>
                <a:spcPct val="150000"/>
              </a:lnSpc>
              <a:buFont typeface="Wingdings" panose="05000000000000000000" charset="0"/>
              <a:buNone/>
            </a:pPr>
            <a:r>
              <a:rPr lang="zh-CN" altLang="en-US" sz="1400" b="0">
                <a:solidFill>
                  <a:srgbClr val="FFFF00"/>
                </a:solidFill>
                <a:latin typeface="+mn-ea"/>
              </a:rPr>
              <a:t>独立输出</a:t>
            </a:r>
            <a:endParaRPr lang="zh-CN" altLang="en-US" sz="1400" b="0">
              <a:solidFill>
                <a:srgbClr val="FFFF00"/>
              </a:solidFill>
              <a:latin typeface="+mn-ea"/>
            </a:endParaRPr>
          </a:p>
          <a:p>
            <a:pPr indent="0" algn="ctr">
              <a:lnSpc>
                <a:spcPct val="150000"/>
              </a:lnSpc>
              <a:buFont typeface="Wingdings" panose="05000000000000000000" charset="0"/>
              <a:buNone/>
            </a:pPr>
            <a:r>
              <a:rPr lang="zh-CN" altLang="en-US" sz="1400" b="0">
                <a:solidFill>
                  <a:srgbClr val="FFFF00"/>
                </a:solidFill>
                <a:latin typeface="+mn-ea"/>
              </a:rPr>
              <a:t>左图</a:t>
            </a:r>
            <a:endParaRPr lang="zh-CN" altLang="en-US" sz="1400" b="0">
              <a:solidFill>
                <a:srgbClr val="FFFF00"/>
              </a:solidFill>
              <a:latin typeface="+mn-ea"/>
            </a:endParaRPr>
          </a:p>
        </p:txBody>
      </p:sp>
      <p:sp>
        <p:nvSpPr>
          <p:cNvPr id="16" name="文本框 15"/>
          <p:cNvSpPr txBox="1"/>
          <p:nvPr/>
        </p:nvSpPr>
        <p:spPr>
          <a:xfrm>
            <a:off x="10004425" y="2273300"/>
            <a:ext cx="1226820" cy="737235"/>
          </a:xfrm>
          <a:prstGeom prst="rect">
            <a:avLst/>
          </a:prstGeom>
          <a:noFill/>
          <a:ln w="9525">
            <a:noFill/>
          </a:ln>
        </p:spPr>
        <p:txBody>
          <a:bodyPr wrap="square">
            <a:spAutoFit/>
          </a:bodyPr>
          <a:p>
            <a:pPr indent="0" algn="ctr">
              <a:lnSpc>
                <a:spcPct val="150000"/>
              </a:lnSpc>
              <a:buFont typeface="Wingdings" panose="05000000000000000000" charset="0"/>
              <a:buNone/>
            </a:pPr>
            <a:r>
              <a:rPr lang="zh-CN" altLang="en-US" sz="1400" b="0">
                <a:solidFill>
                  <a:srgbClr val="FFFF00"/>
                </a:solidFill>
                <a:latin typeface="+mn-ea"/>
              </a:rPr>
              <a:t>独立输出</a:t>
            </a:r>
            <a:endParaRPr lang="zh-CN" altLang="en-US" sz="1400" b="0">
              <a:solidFill>
                <a:srgbClr val="FFFF00"/>
              </a:solidFill>
              <a:latin typeface="+mn-ea"/>
            </a:endParaRPr>
          </a:p>
          <a:p>
            <a:pPr indent="0" algn="ctr">
              <a:lnSpc>
                <a:spcPct val="150000"/>
              </a:lnSpc>
              <a:buFont typeface="Wingdings" panose="05000000000000000000" charset="0"/>
              <a:buNone/>
            </a:pPr>
            <a:r>
              <a:rPr lang="zh-CN" altLang="en-US" sz="1400" b="0">
                <a:solidFill>
                  <a:srgbClr val="FFFF00"/>
                </a:solidFill>
                <a:latin typeface="+mn-ea"/>
              </a:rPr>
              <a:t>右图</a:t>
            </a:r>
            <a:endParaRPr lang="zh-CN" altLang="en-US" sz="1400" b="0">
              <a:solidFill>
                <a:srgbClr val="FFFF00"/>
              </a:solidFill>
              <a:latin typeface="+mn-ea"/>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linds(horizontal)">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par>
                                <p:cTn id="30" presetID="3" presetClass="entr" presetSubtype="1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animBg="1"/>
      <p:bldP spid="16" grpId="0"/>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8" name="矩形 17"/>
          <p:cNvSpPr/>
          <p:nvPr/>
        </p:nvSpPr>
        <p:spPr>
          <a:xfrm>
            <a:off x="6140450" y="3188970"/>
            <a:ext cx="4832985" cy="33337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74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RGB-D</a:t>
            </a:r>
            <a:r>
              <a:rPr lang="zh-CN" altLang="en-US" sz="1400" b="0">
                <a:solidFill>
                  <a:schemeClr val="bg1"/>
                </a:solidFill>
                <a:latin typeface="+mn-ea"/>
              </a:rPr>
              <a:t>相机</a:t>
            </a:r>
            <a:endParaRPr lang="zh-CN" altLang="en-US" sz="1400" b="0">
              <a:solidFill>
                <a:schemeClr val="bg1"/>
              </a:solidFill>
              <a:latin typeface="+mn-ea"/>
            </a:endParaRPr>
          </a:p>
        </p:txBody>
      </p:sp>
      <p:sp>
        <p:nvSpPr>
          <p:cNvPr id="9" name="右箭头 8"/>
          <p:cNvSpPr/>
          <p:nvPr/>
        </p:nvSpPr>
        <p:spPr>
          <a:xfrm>
            <a:off x="1769110" y="211328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73020" y="160464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063875" y="1304925"/>
            <a:ext cx="235077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双目相机原理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上位机</a:t>
            </a:r>
            <a:r>
              <a:rPr lang="en-US" altLang="zh-CN" sz="1400" b="0">
                <a:solidFill>
                  <a:srgbClr val="FFFF00"/>
                </a:solidFill>
                <a:latin typeface="+mn-ea"/>
              </a:rPr>
              <a:t>ROS</a:t>
            </a:r>
            <a:r>
              <a:rPr lang="zh-CN" altLang="en-US" sz="1400" b="0">
                <a:solidFill>
                  <a:srgbClr val="FFFF00"/>
                </a:solidFill>
                <a:latin typeface="+mn-ea"/>
              </a:rPr>
              <a:t>驱动程序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双目图像传输</a:t>
            </a:r>
            <a:endParaRPr lang="zh-CN" altLang="en-US" sz="1400" b="0">
              <a:solidFill>
                <a:schemeClr val="bg1"/>
              </a:solidFill>
              <a:latin typeface="+mn-ea"/>
            </a:endParaRPr>
          </a:p>
        </p:txBody>
      </p:sp>
      <p:pic>
        <p:nvPicPr>
          <p:cNvPr id="26" name="图片 25" descr="图书封面(正面)800x800"/>
          <p:cNvPicPr>
            <a:picLocks noChangeAspect="1"/>
          </p:cNvPicPr>
          <p:nvPr/>
        </p:nvPicPr>
        <p:blipFill>
          <a:blip r:embed="rId4"/>
          <a:stretch>
            <a:fillRect/>
          </a:stretch>
        </p:blipFill>
        <p:spPr>
          <a:xfrm>
            <a:off x="5775960" y="3293745"/>
            <a:ext cx="3228975" cy="3228975"/>
          </a:xfrm>
          <a:prstGeom prst="rect">
            <a:avLst/>
          </a:prstGeom>
        </p:spPr>
      </p:pic>
      <p:pic>
        <p:nvPicPr>
          <p:cNvPr id="4" name="图片 3" descr="图书封面(正面)800x800"/>
          <p:cNvPicPr>
            <a:picLocks noChangeAspect="1"/>
          </p:cNvPicPr>
          <p:nvPr/>
        </p:nvPicPr>
        <p:blipFill>
          <a:blip r:embed="rId4"/>
          <a:stretch>
            <a:fillRect/>
          </a:stretch>
        </p:blipFill>
        <p:spPr>
          <a:xfrm>
            <a:off x="8108950" y="3258820"/>
            <a:ext cx="3263900" cy="3263900"/>
          </a:xfrm>
          <a:prstGeom prst="rect">
            <a:avLst/>
          </a:prstGeom>
        </p:spPr>
      </p:pic>
      <p:pic>
        <p:nvPicPr>
          <p:cNvPr id="6" name="图片 5"/>
          <p:cNvPicPr>
            <a:picLocks noChangeAspect="1"/>
          </p:cNvPicPr>
          <p:nvPr/>
        </p:nvPicPr>
        <p:blipFill>
          <a:blip r:embed="rId5"/>
          <a:stretch>
            <a:fillRect/>
          </a:stretch>
        </p:blipFill>
        <p:spPr>
          <a:xfrm>
            <a:off x="6529705" y="597535"/>
            <a:ext cx="1177290" cy="1675130"/>
          </a:xfrm>
          <a:prstGeom prst="rect">
            <a:avLst/>
          </a:prstGeom>
        </p:spPr>
      </p:pic>
      <p:pic>
        <p:nvPicPr>
          <p:cNvPr id="10" name="图片 9"/>
          <p:cNvPicPr>
            <a:picLocks noChangeAspect="1"/>
          </p:cNvPicPr>
          <p:nvPr/>
        </p:nvPicPr>
        <p:blipFill>
          <a:blip r:embed="rId5"/>
          <a:stretch>
            <a:fillRect/>
          </a:stretch>
        </p:blipFill>
        <p:spPr>
          <a:xfrm>
            <a:off x="9314815" y="597535"/>
            <a:ext cx="1177290" cy="1675130"/>
          </a:xfrm>
          <a:prstGeom prst="rect">
            <a:avLst/>
          </a:prstGeom>
        </p:spPr>
      </p:pic>
      <p:sp>
        <p:nvSpPr>
          <p:cNvPr id="16" name="文本框 15"/>
          <p:cNvSpPr txBox="1"/>
          <p:nvPr/>
        </p:nvSpPr>
        <p:spPr>
          <a:xfrm>
            <a:off x="8586470" y="2326640"/>
            <a:ext cx="1226820" cy="414020"/>
          </a:xfrm>
          <a:prstGeom prst="rect">
            <a:avLst/>
          </a:prstGeom>
          <a:noFill/>
          <a:ln w="9525">
            <a:noFill/>
          </a:ln>
        </p:spPr>
        <p:txBody>
          <a:bodyPr wrap="square">
            <a:spAutoFit/>
          </a:bodyPr>
          <a:p>
            <a:pPr indent="0" algn="ctr">
              <a:lnSpc>
                <a:spcPct val="150000"/>
              </a:lnSpc>
              <a:buFont typeface="Wingdings" panose="05000000000000000000" charset="0"/>
              <a:buNone/>
            </a:pPr>
            <a:r>
              <a:rPr lang="zh-CN" altLang="en-US" sz="1400" b="0">
                <a:solidFill>
                  <a:srgbClr val="FFFF00"/>
                </a:solidFill>
                <a:latin typeface="+mn-ea"/>
              </a:rPr>
              <a:t>左右拼接图</a:t>
            </a:r>
            <a:endParaRPr lang="zh-CN" altLang="en-US" sz="1400" b="0">
              <a:solidFill>
                <a:srgbClr val="FFFF00"/>
              </a:solidFill>
              <a:latin typeface="+mn-ea"/>
            </a:endParaRPr>
          </a:p>
        </p:txBody>
      </p:sp>
      <p:sp>
        <p:nvSpPr>
          <p:cNvPr id="5" name="下箭头标注 4"/>
          <p:cNvSpPr/>
          <p:nvPr/>
        </p:nvSpPr>
        <p:spPr>
          <a:xfrm>
            <a:off x="7706360" y="2021205"/>
            <a:ext cx="1609090" cy="1008380"/>
          </a:xfrm>
          <a:prstGeom prst="downArrowCallout">
            <a:avLst>
              <a:gd name="adj1" fmla="val 12317"/>
              <a:gd name="adj2" fmla="val 25000"/>
              <a:gd name="adj3" fmla="val 25000"/>
              <a:gd name="adj4" fmla="val 162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6922135" y="5909945"/>
            <a:ext cx="1108710" cy="583565"/>
          </a:xfrm>
          <a:prstGeom prst="rect">
            <a:avLst/>
          </a:prstGeom>
          <a:noFill/>
        </p:spPr>
        <p:txBody>
          <a:bodyPr wrap="square" rtlCol="0">
            <a:spAutoFit/>
          </a:bodyPr>
          <a:p>
            <a:r>
              <a:rPr lang="zh-CN" altLang="en-US" sz="3200">
                <a:solidFill>
                  <a:srgbClr val="FFFF00"/>
                </a:solidFill>
              </a:rPr>
              <a:t>左图</a:t>
            </a:r>
            <a:endParaRPr lang="zh-CN" altLang="en-US" sz="3200">
              <a:solidFill>
                <a:srgbClr val="FFFF00"/>
              </a:solidFill>
            </a:endParaRPr>
          </a:p>
        </p:txBody>
      </p:sp>
      <p:sp>
        <p:nvSpPr>
          <p:cNvPr id="20" name="文本框 19"/>
          <p:cNvSpPr txBox="1"/>
          <p:nvPr/>
        </p:nvSpPr>
        <p:spPr>
          <a:xfrm>
            <a:off x="9300845" y="5909945"/>
            <a:ext cx="1108710" cy="583565"/>
          </a:xfrm>
          <a:prstGeom prst="rect">
            <a:avLst/>
          </a:prstGeom>
          <a:noFill/>
        </p:spPr>
        <p:txBody>
          <a:bodyPr wrap="square" rtlCol="0">
            <a:spAutoFit/>
          </a:bodyPr>
          <a:p>
            <a:r>
              <a:rPr lang="zh-CN" altLang="en-US" sz="3200">
                <a:solidFill>
                  <a:srgbClr val="FFFF00"/>
                </a:solidFill>
              </a:rPr>
              <a:t>右图</a:t>
            </a:r>
            <a:endParaRPr lang="zh-CN" altLang="en-US" sz="3200">
              <a:solidFill>
                <a:srgbClr val="FFFF00"/>
              </a:solidFill>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blinds(horizontal)">
                                      <p:cBhvr>
                                        <p:cTn id="26" dur="500"/>
                                        <p:tgtEl>
                                          <p:spTgt spid="2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linds(horizontal)">
                                      <p:cBhvr>
                                        <p:cTn id="34" dur="500"/>
                                        <p:tgtEl>
                                          <p:spTgt spid="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linds(horizontal)">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18" grpId="0" animBg="1"/>
      <p:bldP spid="19" grpId="0"/>
      <p:bldP spid="20"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75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RGB-D</a:t>
            </a:r>
            <a:r>
              <a:rPr lang="zh-CN" altLang="en-US" sz="1400" b="0">
                <a:solidFill>
                  <a:schemeClr val="bg1"/>
                </a:solidFill>
                <a:latin typeface="+mn-ea"/>
              </a:rPr>
              <a:t>相机</a:t>
            </a:r>
            <a:endParaRPr lang="zh-CN" altLang="en-US" sz="1400" b="0">
              <a:solidFill>
                <a:schemeClr val="bg1"/>
              </a:solidFill>
              <a:latin typeface="+mn-ea"/>
            </a:endParaRPr>
          </a:p>
        </p:txBody>
      </p:sp>
      <p:sp>
        <p:nvSpPr>
          <p:cNvPr id="9" name="右箭头 8"/>
          <p:cNvSpPr/>
          <p:nvPr/>
        </p:nvSpPr>
        <p:spPr>
          <a:xfrm>
            <a:off x="1769110" y="211328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73020" y="160464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063875" y="1304925"/>
            <a:ext cx="235077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双目相机原理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双目相机标定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双目图像传输</a:t>
            </a:r>
            <a:endParaRPr lang="zh-CN" altLang="en-US" sz="1400" b="0">
              <a:solidFill>
                <a:schemeClr val="bg1"/>
              </a:solidFill>
              <a:latin typeface="+mn-ea"/>
            </a:endParaRPr>
          </a:p>
        </p:txBody>
      </p:sp>
      <p:sp>
        <p:nvSpPr>
          <p:cNvPr id="12" name="文本框 11"/>
          <p:cNvSpPr txBox="1"/>
          <p:nvPr/>
        </p:nvSpPr>
        <p:spPr>
          <a:xfrm>
            <a:off x="6447155" y="4454525"/>
            <a:ext cx="4083050" cy="953135"/>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400" b="0">
                <a:solidFill>
                  <a:srgbClr val="FFFF00"/>
                </a:solidFill>
                <a:latin typeface="+mn-ea"/>
              </a:rPr>
              <a:t>解方程，求内参矩阵</a:t>
            </a:r>
            <a:r>
              <a:rPr lang="en-US" altLang="zh-CN" sz="1400" b="0">
                <a:solidFill>
                  <a:srgbClr val="FFFF00"/>
                </a:solidFill>
                <a:latin typeface="+mn-ea"/>
              </a:rPr>
              <a:t> K </a:t>
            </a:r>
            <a:r>
              <a:rPr lang="zh-CN" altLang="en-US" sz="1400" b="0">
                <a:solidFill>
                  <a:srgbClr val="FFFF00"/>
                </a:solidFill>
                <a:latin typeface="+mn-ea"/>
              </a:rPr>
              <a:t>以及畸变校正参数</a:t>
            </a:r>
            <a:r>
              <a:rPr lang="en-US" altLang="zh-CN" sz="1400" b="0">
                <a:solidFill>
                  <a:srgbClr val="FFFF00"/>
                </a:solidFill>
                <a:latin typeface="+mn-ea"/>
              </a:rPr>
              <a:t> k , p</a:t>
            </a:r>
            <a:endParaRPr lang="en-US" altLang="zh-CN" sz="1400" b="0">
              <a:solidFill>
                <a:srgbClr val="FFFF00"/>
              </a:solidFill>
              <a:latin typeface="+mn-ea"/>
            </a:endParaRPr>
          </a:p>
          <a:p>
            <a:pPr indent="0" algn="ctr">
              <a:lnSpc>
                <a:spcPct val="200000"/>
              </a:lnSpc>
              <a:buFont typeface="Wingdings" panose="05000000000000000000" charset="0"/>
              <a:buNone/>
            </a:pPr>
            <a:r>
              <a:rPr lang="en-US" altLang="zh-CN" sz="1400" b="0">
                <a:solidFill>
                  <a:srgbClr val="FFFF00"/>
                </a:solidFill>
                <a:latin typeface="+mn-ea"/>
              </a:rPr>
              <a:t> </a:t>
            </a:r>
            <a:r>
              <a:rPr lang="zh-CN" altLang="en-US" sz="1400" b="0">
                <a:solidFill>
                  <a:srgbClr val="FFFF00"/>
                </a:solidFill>
                <a:latin typeface="+mn-ea"/>
              </a:rPr>
              <a:t>求左右相机之间的参数</a:t>
            </a:r>
            <a:r>
              <a:rPr lang="en-US" altLang="zh-CN" sz="1400" b="0">
                <a:solidFill>
                  <a:srgbClr val="FFFF00"/>
                </a:solidFill>
                <a:latin typeface="+mn-ea"/>
              </a:rPr>
              <a:t> T</a:t>
            </a:r>
            <a:endParaRPr lang="en-US" altLang="zh-CN" sz="1400" b="0">
              <a:solidFill>
                <a:srgbClr val="FFFF00"/>
              </a:solidFill>
              <a:latin typeface="+mn-ea"/>
            </a:endParaRPr>
          </a:p>
        </p:txBody>
      </p:sp>
      <p:sp>
        <p:nvSpPr>
          <p:cNvPr id="17" name="下箭头 16"/>
          <p:cNvSpPr/>
          <p:nvPr/>
        </p:nvSpPr>
        <p:spPr>
          <a:xfrm>
            <a:off x="7150100" y="2339340"/>
            <a:ext cx="349250" cy="7086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6346825" y="1123950"/>
            <a:ext cx="2145030" cy="1348105"/>
          </a:xfrm>
          <a:prstGeom prst="rect">
            <a:avLst/>
          </a:prstGeom>
          <a:noFill/>
          <a:ln w="9525">
            <a:noFill/>
          </a:ln>
        </p:spPr>
        <p:txBody>
          <a:bodyPr wrap="square">
            <a:noAutofit/>
          </a:bodyPr>
          <a:p>
            <a:pPr indent="0" algn="ctr">
              <a:lnSpc>
                <a:spcPct val="200000"/>
              </a:lnSpc>
              <a:buFont typeface="Wingdings" panose="05000000000000000000" charset="0"/>
              <a:buNone/>
            </a:pPr>
            <a:r>
              <a:rPr lang="zh-CN" altLang="en-US" b="0">
                <a:solidFill>
                  <a:srgbClr val="FFFF00"/>
                </a:solidFill>
                <a:latin typeface="+mn-ea"/>
              </a:rPr>
              <a:t>双目的内参标定</a:t>
            </a:r>
            <a:endParaRPr lang="zh-CN" altLang="en-US" b="0">
              <a:solidFill>
                <a:srgbClr val="FFFF00"/>
              </a:solidFill>
              <a:latin typeface="+mn-ea"/>
            </a:endParaRPr>
          </a:p>
          <a:p>
            <a:pPr indent="0" algn="ctr">
              <a:lnSpc>
                <a:spcPct val="200000"/>
              </a:lnSpc>
              <a:buFont typeface="Wingdings" panose="05000000000000000000" charset="0"/>
              <a:buNone/>
            </a:pPr>
            <a:r>
              <a:rPr lang="zh-CN" altLang="en-US" b="0">
                <a:solidFill>
                  <a:srgbClr val="FFFF00"/>
                </a:solidFill>
                <a:latin typeface="+mn-ea"/>
              </a:rPr>
              <a:t>有什么不同？</a:t>
            </a:r>
            <a:endParaRPr lang="zh-CN" altLang="en-US" b="0">
              <a:solidFill>
                <a:srgbClr val="FFFF00"/>
              </a:solidFill>
              <a:latin typeface="+mn-ea"/>
            </a:endParaRPr>
          </a:p>
        </p:txBody>
      </p:sp>
      <p:graphicFrame>
        <p:nvGraphicFramePr>
          <p:cNvPr id="25" name="对象 -2147482034"/>
          <p:cNvGraphicFramePr>
            <a:graphicFrameLocks noChangeAspect="1"/>
          </p:cNvGraphicFramePr>
          <p:nvPr/>
        </p:nvGraphicFramePr>
        <p:xfrm>
          <a:off x="4871720" y="3102610"/>
          <a:ext cx="5204460" cy="1418590"/>
        </p:xfrm>
        <a:graphic>
          <a:graphicData uri="http://schemas.openxmlformats.org/presentationml/2006/ole">
            <mc:AlternateContent xmlns:mc="http://schemas.openxmlformats.org/markup-compatibility/2006">
              <mc:Choice xmlns:v="urn:schemas-microsoft-com:vml" Requires="v">
                <p:oleObj spid="_x0000_s31" name="" r:id="rId4" imgW="2590800" imgH="711200" progId="Equation.KSEE3">
                  <p:embed/>
                </p:oleObj>
              </mc:Choice>
              <mc:Fallback>
                <p:oleObj name="" r:id="rId4" imgW="2590800" imgH="711200" progId="Equation.KSEE3">
                  <p:embed/>
                  <p:pic>
                    <p:nvPicPr>
                      <p:cNvPr id="0" name="图片 30"/>
                      <p:cNvPicPr/>
                      <p:nvPr/>
                    </p:nvPicPr>
                    <p:blipFill>
                      <a:blip r:embed="rId5"/>
                      <a:stretch>
                        <a:fillRect/>
                      </a:stretch>
                    </p:blipFill>
                    <p:spPr>
                      <a:xfrm>
                        <a:off x="4871720" y="3102610"/>
                        <a:ext cx="5204460" cy="1418590"/>
                      </a:xfrm>
                      <a:prstGeom prst="rect">
                        <a:avLst/>
                      </a:prstGeom>
                      <a:solidFill>
                        <a:schemeClr val="bg1"/>
                      </a:solidFill>
                      <a:ln w="38100">
                        <a:noFill/>
                        <a:miter/>
                      </a:ln>
                    </p:spPr>
                  </p:pic>
                </p:oleObj>
              </mc:Fallback>
            </mc:AlternateContent>
          </a:graphicData>
        </a:graphic>
      </p:graphicFrame>
      <p:sp>
        <p:nvSpPr>
          <p:cNvPr id="21" name="下箭头 20"/>
          <p:cNvSpPr/>
          <p:nvPr/>
        </p:nvSpPr>
        <p:spPr>
          <a:xfrm>
            <a:off x="6078855" y="4575810"/>
            <a:ext cx="349250" cy="7086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a:off x="4652645" y="5288915"/>
            <a:ext cx="227203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主流方法：自标定</a:t>
            </a:r>
            <a:endParaRPr lang="zh-CN" altLang="en-US"/>
          </a:p>
        </p:txBody>
      </p:sp>
      <p:sp>
        <p:nvSpPr>
          <p:cNvPr id="23" name="文本框 22"/>
          <p:cNvSpPr txBox="1"/>
          <p:nvPr/>
        </p:nvSpPr>
        <p:spPr>
          <a:xfrm>
            <a:off x="4650740" y="6078855"/>
            <a:ext cx="1796415" cy="521970"/>
          </a:xfrm>
          <a:prstGeom prst="rect">
            <a:avLst/>
          </a:prstGeom>
          <a:noFill/>
          <a:ln w="9525">
            <a:noFill/>
          </a:ln>
        </p:spPr>
        <p:txBody>
          <a:bodyPr wrap="square">
            <a:spAutoFit/>
          </a:bodyPr>
          <a:p>
            <a:pPr indent="0">
              <a:lnSpc>
                <a:spcPct val="200000"/>
              </a:lnSpc>
              <a:buFont typeface="Wingdings" panose="05000000000000000000" charset="0"/>
              <a:buNone/>
            </a:pPr>
            <a:r>
              <a:rPr lang="zh-CN" sz="1400" b="0">
                <a:solidFill>
                  <a:srgbClr val="FFFF00"/>
                </a:solidFill>
                <a:latin typeface="+mn-ea"/>
              </a:rPr>
              <a:t>比如：棋盘格法</a:t>
            </a:r>
            <a:r>
              <a:rPr lang="en-US" altLang="zh-CN" sz="1400" b="0">
                <a:solidFill>
                  <a:srgbClr val="FFFF00"/>
                </a:solidFill>
                <a:latin typeface="+mn-ea"/>
              </a:rPr>
              <a:t> </a:t>
            </a:r>
            <a:endParaRPr lang="en-US" altLang="zh-CN" sz="1400" b="0">
              <a:solidFill>
                <a:srgbClr val="FFFF00"/>
              </a:solidFill>
              <a:latin typeface="+mn-ea"/>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par>
                                <p:cTn id="13" presetID="3" presetClass="entr" presetSubtype="1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linds(horizont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linds(horizontal)">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linds(horizontal)">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bldLvl="0" animBg="1"/>
      <p:bldP spid="21" grpId="0" bldLvl="0" animBg="1"/>
      <p:bldP spid="12" grpId="0"/>
      <p:bldP spid="22" grpId="0" bldLvl="0" animBg="1"/>
      <p:bldP spid="2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76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RGB-D</a:t>
            </a:r>
            <a:r>
              <a:rPr lang="zh-CN" altLang="en-US" sz="1400" b="0">
                <a:solidFill>
                  <a:schemeClr val="bg1"/>
                </a:solidFill>
                <a:latin typeface="+mn-ea"/>
              </a:rPr>
              <a:t>相机</a:t>
            </a:r>
            <a:endParaRPr lang="zh-CN" altLang="en-US" sz="1400" b="0">
              <a:solidFill>
                <a:schemeClr val="bg1"/>
              </a:solidFill>
              <a:latin typeface="+mn-ea"/>
            </a:endParaRPr>
          </a:p>
        </p:txBody>
      </p:sp>
      <p:sp>
        <p:nvSpPr>
          <p:cNvPr id="9" name="右箭头 8"/>
          <p:cNvSpPr/>
          <p:nvPr/>
        </p:nvSpPr>
        <p:spPr>
          <a:xfrm>
            <a:off x="1769110" y="211328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73020" y="160464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063875" y="1304925"/>
            <a:ext cx="235077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双目相机原理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双目相机标定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双目图像传输</a:t>
            </a:r>
            <a:endParaRPr lang="zh-CN" altLang="en-US" sz="1400" b="0">
              <a:solidFill>
                <a:schemeClr val="bg1"/>
              </a:solidFill>
              <a:latin typeface="+mn-ea"/>
            </a:endParaRPr>
          </a:p>
        </p:txBody>
      </p:sp>
      <p:pic>
        <p:nvPicPr>
          <p:cNvPr id="4" name="图片 3" descr="图片34"/>
          <p:cNvPicPr>
            <a:picLocks noChangeAspect="1"/>
          </p:cNvPicPr>
          <p:nvPr/>
        </p:nvPicPr>
        <p:blipFill>
          <a:blip r:embed="rId4"/>
          <a:stretch>
            <a:fillRect/>
          </a:stretch>
        </p:blipFill>
        <p:spPr>
          <a:xfrm>
            <a:off x="5591175" y="2113280"/>
            <a:ext cx="5694680" cy="4006850"/>
          </a:xfrm>
          <a:prstGeom prst="rect">
            <a:avLst/>
          </a:prstGeom>
        </p:spPr>
      </p:pic>
      <p:sp>
        <p:nvSpPr>
          <p:cNvPr id="10" name="文本框 9"/>
          <p:cNvSpPr txBox="1"/>
          <p:nvPr/>
        </p:nvSpPr>
        <p:spPr>
          <a:xfrm>
            <a:off x="7295515" y="1483995"/>
            <a:ext cx="247459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camera_calibration功能包</a:t>
            </a:r>
            <a:endParaRPr lang="zh-CN" altLang="en-US" sz="1400" b="0">
              <a:solidFill>
                <a:srgbClr val="FFFF00"/>
              </a:solidFill>
              <a:latin typeface="+mn-ea"/>
            </a:endParaRPr>
          </a:p>
        </p:txBody>
      </p:sp>
    </p:spTree>
    <p:custDataLst>
      <p:tags r:id="rId5"/>
    </p:custData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77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RGB-D</a:t>
            </a:r>
            <a:r>
              <a:rPr lang="zh-CN" altLang="en-US" sz="1400" b="0">
                <a:solidFill>
                  <a:schemeClr val="bg1"/>
                </a:solidFill>
                <a:latin typeface="+mn-ea"/>
              </a:rPr>
              <a:t>相机</a:t>
            </a:r>
            <a:endParaRPr lang="zh-CN" altLang="en-US" sz="1400" b="0">
              <a:solidFill>
                <a:schemeClr val="bg1"/>
              </a:solidFill>
              <a:latin typeface="+mn-ea"/>
            </a:endParaRPr>
          </a:p>
        </p:txBody>
      </p:sp>
      <p:sp>
        <p:nvSpPr>
          <p:cNvPr id="9" name="右箭头 8"/>
          <p:cNvSpPr/>
          <p:nvPr/>
        </p:nvSpPr>
        <p:spPr>
          <a:xfrm>
            <a:off x="1769110" y="211328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大括号 6"/>
          <p:cNvSpPr/>
          <p:nvPr/>
        </p:nvSpPr>
        <p:spPr>
          <a:xfrm>
            <a:off x="2573020" y="160464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063875" y="1304925"/>
            <a:ext cx="235077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双目相机原理</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上位机</a:t>
            </a:r>
            <a:r>
              <a:rPr lang="en-US" altLang="zh-CN" sz="1400" b="0">
                <a:solidFill>
                  <a:schemeClr val="bg1"/>
                </a:solidFill>
                <a:latin typeface="+mn-ea"/>
              </a:rPr>
              <a:t>ROS</a:t>
            </a:r>
            <a:r>
              <a:rPr lang="zh-CN" altLang="en-US" sz="1400" b="0">
                <a:solidFill>
                  <a:schemeClr val="bg1"/>
                </a:solidFill>
                <a:latin typeface="+mn-ea"/>
              </a:rPr>
              <a:t>驱动程序</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双目相机标定</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双目图像传输</a:t>
            </a:r>
            <a:endParaRPr lang="zh-CN" altLang="en-US" sz="1400" b="0">
              <a:solidFill>
                <a:srgbClr val="FFFF00"/>
              </a:solidFill>
              <a:latin typeface="+mn-ea"/>
            </a:endParaRPr>
          </a:p>
        </p:txBody>
      </p:sp>
      <p:sp>
        <p:nvSpPr>
          <p:cNvPr id="5" name="右箭头 4"/>
          <p:cNvSpPr/>
          <p:nvPr/>
        </p:nvSpPr>
        <p:spPr>
          <a:xfrm>
            <a:off x="4758690" y="278003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大括号 5"/>
          <p:cNvSpPr/>
          <p:nvPr/>
        </p:nvSpPr>
        <p:spPr>
          <a:xfrm>
            <a:off x="5591175" y="2271395"/>
            <a:ext cx="314325" cy="1273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2" name="文本框 11"/>
          <p:cNvSpPr txBox="1"/>
          <p:nvPr/>
        </p:nvSpPr>
        <p:spPr>
          <a:xfrm>
            <a:off x="6045835" y="2181860"/>
            <a:ext cx="235077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图像校正</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图像格式转换</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图像压缩</a:t>
            </a:r>
            <a:endParaRPr lang="zh-CN" altLang="en-US" sz="1400" b="0">
              <a:solidFill>
                <a:srgbClr val="FFFF00"/>
              </a:solidFill>
              <a:latin typeface="+mn-ea"/>
            </a:endParaRPr>
          </a:p>
        </p:txBody>
      </p:sp>
      <p:sp>
        <p:nvSpPr>
          <p:cNvPr id="14" name="文本框 13"/>
          <p:cNvSpPr txBox="1"/>
          <p:nvPr/>
        </p:nvSpPr>
        <p:spPr>
          <a:xfrm>
            <a:off x="4874895" y="4655185"/>
            <a:ext cx="2474595" cy="52197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400" b="0">
                <a:solidFill>
                  <a:srgbClr val="FFFF00"/>
                </a:solidFill>
                <a:latin typeface="+mn-ea"/>
              </a:rPr>
              <a:t>stereo_image_proc</a:t>
            </a:r>
            <a:r>
              <a:rPr lang="zh-CN" altLang="en-US" sz="1400" b="0">
                <a:solidFill>
                  <a:srgbClr val="FFFF00"/>
                </a:solidFill>
                <a:latin typeface="+mn-ea"/>
              </a:rPr>
              <a:t>功能包</a:t>
            </a:r>
            <a:endParaRPr lang="zh-CN" altLang="en-US" sz="1400" b="0">
              <a:solidFill>
                <a:srgbClr val="FFFF00"/>
              </a:solidFill>
              <a:latin typeface="+mn-ea"/>
            </a:endParaRPr>
          </a:p>
        </p:txBody>
      </p:sp>
      <p:sp>
        <p:nvSpPr>
          <p:cNvPr id="21" name="右箭头 20"/>
          <p:cNvSpPr/>
          <p:nvPr/>
        </p:nvSpPr>
        <p:spPr>
          <a:xfrm rot="5400000">
            <a:off x="5544185" y="421386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2" grpId="0"/>
      <p:bldP spid="21" grpId="0" bldLvl="0" animBg="1"/>
      <p:bldP spid="14"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7" name="圆角矩形 26"/>
          <p:cNvSpPr/>
          <p:nvPr/>
        </p:nvSpPr>
        <p:spPr>
          <a:xfrm>
            <a:off x="6895465" y="5420360"/>
            <a:ext cx="1357630" cy="808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圆角矩形 25"/>
          <p:cNvSpPr/>
          <p:nvPr/>
        </p:nvSpPr>
        <p:spPr>
          <a:xfrm>
            <a:off x="3414395" y="5354955"/>
            <a:ext cx="3195320" cy="7893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78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RGB-D</a:t>
            </a:r>
            <a:r>
              <a:rPr lang="zh-CN" altLang="en-US" sz="1400" b="0">
                <a:solidFill>
                  <a:schemeClr val="bg1"/>
                </a:solidFill>
                <a:latin typeface="+mn-ea"/>
              </a:rPr>
              <a:t>相机</a:t>
            </a:r>
            <a:endParaRPr lang="zh-CN" altLang="en-US" sz="1400" b="0">
              <a:solidFill>
                <a:schemeClr val="bg1"/>
              </a:solidFill>
              <a:latin typeface="+mn-ea"/>
            </a:endParaRPr>
          </a:p>
        </p:txBody>
      </p:sp>
      <p:sp>
        <p:nvSpPr>
          <p:cNvPr id="9" name="右箭头 8"/>
          <p:cNvSpPr/>
          <p:nvPr/>
        </p:nvSpPr>
        <p:spPr>
          <a:xfrm>
            <a:off x="1945640" y="253301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4848860" y="1402715"/>
            <a:ext cx="3183255" cy="789305"/>
          </a:xfrm>
          <a:prstGeom prst="rect">
            <a:avLst/>
          </a:prstGeom>
          <a:noFill/>
          <a:ln w="9525">
            <a:noFill/>
          </a:ln>
        </p:spPr>
        <p:txBody>
          <a:bodyPr wrap="square">
            <a:noAutofit/>
          </a:bodyPr>
          <a:p>
            <a:pPr indent="0" algn="ctr">
              <a:lnSpc>
                <a:spcPct val="200000"/>
              </a:lnSpc>
              <a:buFont typeface="Wingdings" panose="05000000000000000000" charset="0"/>
              <a:buNone/>
            </a:pPr>
            <a:r>
              <a:rPr lang="zh-CN" altLang="en-US" b="0">
                <a:solidFill>
                  <a:srgbClr val="FFFF00"/>
                </a:solidFill>
                <a:latin typeface="+mn-ea"/>
              </a:rPr>
              <a:t>为什么需要</a:t>
            </a:r>
            <a:r>
              <a:rPr lang="en-US" altLang="zh-CN" b="0">
                <a:solidFill>
                  <a:srgbClr val="FFFF00"/>
                </a:solidFill>
                <a:latin typeface="+mn-ea"/>
              </a:rPr>
              <a:t>RGB-D</a:t>
            </a:r>
            <a:r>
              <a:rPr lang="zh-CN" altLang="en-US" b="0">
                <a:solidFill>
                  <a:srgbClr val="FFFF00"/>
                </a:solidFill>
                <a:latin typeface="+mn-ea"/>
              </a:rPr>
              <a:t>相机？</a:t>
            </a:r>
            <a:endParaRPr lang="zh-CN" altLang="en-US" b="0">
              <a:solidFill>
                <a:srgbClr val="FFFF00"/>
              </a:solidFill>
              <a:latin typeface="+mn-ea"/>
            </a:endParaRPr>
          </a:p>
        </p:txBody>
      </p:sp>
      <p:sp>
        <p:nvSpPr>
          <p:cNvPr id="10" name="文本框 9"/>
          <p:cNvSpPr txBox="1"/>
          <p:nvPr/>
        </p:nvSpPr>
        <p:spPr>
          <a:xfrm>
            <a:off x="3867785" y="2410460"/>
            <a:ext cx="4879975" cy="1388110"/>
          </a:xfrm>
          <a:prstGeom prst="rect">
            <a:avLst/>
          </a:prstGeom>
          <a:noFill/>
          <a:ln w="9525">
            <a:noFill/>
          </a:ln>
        </p:spPr>
        <p:txBody>
          <a:bodyPr wrap="square">
            <a:noAutofit/>
          </a:bodyPr>
          <a:p>
            <a:pPr marL="285750" indent="-285750" algn="l">
              <a:lnSpc>
                <a:spcPct val="200000"/>
              </a:lnSpc>
              <a:buFont typeface="Wingdings" panose="05000000000000000000" charset="0"/>
              <a:buChar char="n"/>
            </a:pPr>
            <a:r>
              <a:rPr lang="zh-CN" altLang="en-US" b="0">
                <a:solidFill>
                  <a:srgbClr val="FFFF00"/>
                </a:solidFill>
                <a:latin typeface="+mn-ea"/>
              </a:rPr>
              <a:t>像激光雷达一样主动探测深度信息</a:t>
            </a:r>
            <a:endParaRPr lang="zh-CN" altLang="en-US" b="0">
              <a:solidFill>
                <a:srgbClr val="FFFF00"/>
              </a:solidFill>
              <a:latin typeface="+mn-ea"/>
            </a:endParaRPr>
          </a:p>
          <a:p>
            <a:pPr marL="285750" indent="-285750" algn="l">
              <a:lnSpc>
                <a:spcPct val="200000"/>
              </a:lnSpc>
              <a:buFont typeface="Wingdings" panose="05000000000000000000" charset="0"/>
              <a:buChar char="n"/>
            </a:pPr>
            <a:r>
              <a:rPr lang="zh-CN" altLang="en-US" b="0">
                <a:solidFill>
                  <a:srgbClr val="FFFF00"/>
                </a:solidFill>
                <a:latin typeface="+mn-ea"/>
              </a:rPr>
              <a:t>同时还测量图像彩色信息</a:t>
            </a:r>
            <a:endParaRPr lang="zh-CN" altLang="en-US" b="0">
              <a:solidFill>
                <a:srgbClr val="FFFF00"/>
              </a:solidFill>
              <a:latin typeface="+mn-ea"/>
            </a:endParaRPr>
          </a:p>
        </p:txBody>
      </p:sp>
      <p:sp>
        <p:nvSpPr>
          <p:cNvPr id="16" name="文本框 15"/>
          <p:cNvSpPr txBox="1"/>
          <p:nvPr/>
        </p:nvSpPr>
        <p:spPr>
          <a:xfrm>
            <a:off x="4760595" y="4017010"/>
            <a:ext cx="1795145" cy="789305"/>
          </a:xfrm>
          <a:prstGeom prst="rect">
            <a:avLst/>
          </a:prstGeom>
          <a:noFill/>
          <a:ln w="9525">
            <a:noFill/>
          </a:ln>
        </p:spPr>
        <p:txBody>
          <a:bodyPr wrap="square">
            <a:noAutofit/>
          </a:bodyPr>
          <a:p>
            <a:pPr indent="0" algn="ctr">
              <a:lnSpc>
                <a:spcPct val="200000"/>
              </a:lnSpc>
              <a:buFont typeface="Wingdings" panose="05000000000000000000" charset="0"/>
              <a:buNone/>
            </a:pPr>
            <a:r>
              <a:rPr lang="en-US" altLang="zh-CN" b="0">
                <a:solidFill>
                  <a:srgbClr val="FFFF00"/>
                </a:solidFill>
                <a:latin typeface="+mn-ea"/>
              </a:rPr>
              <a:t>R G B - D</a:t>
            </a:r>
            <a:endParaRPr lang="zh-CN" altLang="en-US" b="0">
              <a:solidFill>
                <a:srgbClr val="FFFF00"/>
              </a:solidFill>
              <a:latin typeface="+mn-ea"/>
            </a:endParaRPr>
          </a:p>
        </p:txBody>
      </p:sp>
      <p:cxnSp>
        <p:nvCxnSpPr>
          <p:cNvPr id="17" name="直接箭头连接符 16"/>
          <p:cNvCxnSpPr/>
          <p:nvPr/>
        </p:nvCxnSpPr>
        <p:spPr>
          <a:xfrm flipH="1">
            <a:off x="3874135" y="4686300"/>
            <a:ext cx="1357630" cy="5988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5431790" y="4686300"/>
            <a:ext cx="17145" cy="6121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666105" y="4686300"/>
            <a:ext cx="474345" cy="6686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140450" y="4658360"/>
            <a:ext cx="1078230" cy="756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205480" y="5354955"/>
            <a:ext cx="1136650" cy="789305"/>
          </a:xfrm>
          <a:prstGeom prst="rect">
            <a:avLst/>
          </a:prstGeom>
          <a:noFill/>
          <a:ln w="9525">
            <a:noFill/>
          </a:ln>
        </p:spPr>
        <p:txBody>
          <a:bodyPr wrap="square">
            <a:noAutofit/>
          </a:bodyPr>
          <a:p>
            <a:pPr indent="0" algn="ctr">
              <a:lnSpc>
                <a:spcPct val="200000"/>
              </a:lnSpc>
              <a:buFont typeface="Wingdings" panose="05000000000000000000" charset="0"/>
              <a:buNone/>
            </a:pPr>
            <a:r>
              <a:rPr lang="en-US" altLang="zh-CN" b="0">
                <a:solidFill>
                  <a:srgbClr val="FFFF00"/>
                </a:solidFill>
                <a:latin typeface="+mn-ea"/>
              </a:rPr>
              <a:t>Red</a:t>
            </a:r>
            <a:endParaRPr lang="zh-CN" altLang="en-US" b="0">
              <a:solidFill>
                <a:srgbClr val="FFFF00"/>
              </a:solidFill>
              <a:latin typeface="+mn-ea"/>
            </a:endParaRPr>
          </a:p>
        </p:txBody>
      </p:sp>
      <p:sp>
        <p:nvSpPr>
          <p:cNvPr id="23" name="文本框 22"/>
          <p:cNvSpPr txBox="1"/>
          <p:nvPr/>
        </p:nvSpPr>
        <p:spPr>
          <a:xfrm>
            <a:off x="4591050" y="5354955"/>
            <a:ext cx="1136650" cy="789305"/>
          </a:xfrm>
          <a:prstGeom prst="rect">
            <a:avLst/>
          </a:prstGeom>
          <a:noFill/>
          <a:ln w="9525">
            <a:noFill/>
          </a:ln>
        </p:spPr>
        <p:txBody>
          <a:bodyPr wrap="square">
            <a:noAutofit/>
          </a:bodyPr>
          <a:p>
            <a:pPr indent="0" algn="ctr">
              <a:lnSpc>
                <a:spcPct val="200000"/>
              </a:lnSpc>
              <a:buFont typeface="Wingdings" panose="05000000000000000000" charset="0"/>
              <a:buNone/>
            </a:pPr>
            <a:r>
              <a:rPr lang="en-US" altLang="zh-CN" b="0">
                <a:solidFill>
                  <a:srgbClr val="FFFF00"/>
                </a:solidFill>
                <a:latin typeface="+mn-ea"/>
              </a:rPr>
              <a:t>Green</a:t>
            </a:r>
            <a:endParaRPr lang="en-US" altLang="zh-CN" b="0">
              <a:solidFill>
                <a:srgbClr val="FFFF00"/>
              </a:solidFill>
              <a:latin typeface="+mn-ea"/>
            </a:endParaRPr>
          </a:p>
        </p:txBody>
      </p:sp>
      <p:sp>
        <p:nvSpPr>
          <p:cNvPr id="24" name="文本框 23"/>
          <p:cNvSpPr txBox="1"/>
          <p:nvPr/>
        </p:nvSpPr>
        <p:spPr>
          <a:xfrm>
            <a:off x="5666105" y="5354955"/>
            <a:ext cx="1136650" cy="789305"/>
          </a:xfrm>
          <a:prstGeom prst="rect">
            <a:avLst/>
          </a:prstGeom>
          <a:noFill/>
          <a:ln w="9525">
            <a:noFill/>
          </a:ln>
        </p:spPr>
        <p:txBody>
          <a:bodyPr wrap="square">
            <a:noAutofit/>
          </a:bodyPr>
          <a:p>
            <a:pPr indent="0" algn="ctr">
              <a:lnSpc>
                <a:spcPct val="200000"/>
              </a:lnSpc>
              <a:buFont typeface="Wingdings" panose="05000000000000000000" charset="0"/>
              <a:buNone/>
            </a:pPr>
            <a:r>
              <a:rPr lang="en-US" altLang="zh-CN" b="0">
                <a:solidFill>
                  <a:srgbClr val="FFFF00"/>
                </a:solidFill>
                <a:latin typeface="+mn-ea"/>
              </a:rPr>
              <a:t>Blue</a:t>
            </a:r>
            <a:endParaRPr lang="en-US" altLang="zh-CN" b="0">
              <a:solidFill>
                <a:srgbClr val="FFFF00"/>
              </a:solidFill>
              <a:latin typeface="+mn-ea"/>
            </a:endParaRPr>
          </a:p>
        </p:txBody>
      </p:sp>
      <p:sp>
        <p:nvSpPr>
          <p:cNvPr id="25" name="文本框 24"/>
          <p:cNvSpPr txBox="1"/>
          <p:nvPr/>
        </p:nvSpPr>
        <p:spPr>
          <a:xfrm>
            <a:off x="6895465" y="5298440"/>
            <a:ext cx="1136650" cy="789305"/>
          </a:xfrm>
          <a:prstGeom prst="rect">
            <a:avLst/>
          </a:prstGeom>
          <a:noFill/>
          <a:ln w="9525">
            <a:noFill/>
          </a:ln>
        </p:spPr>
        <p:txBody>
          <a:bodyPr wrap="square">
            <a:noAutofit/>
          </a:bodyPr>
          <a:p>
            <a:pPr indent="0" algn="ctr">
              <a:lnSpc>
                <a:spcPct val="200000"/>
              </a:lnSpc>
              <a:buFont typeface="Wingdings" panose="05000000000000000000" charset="0"/>
              <a:buNone/>
            </a:pPr>
            <a:r>
              <a:rPr lang="en-US" altLang="zh-CN" b="0">
                <a:solidFill>
                  <a:srgbClr val="FFFF00"/>
                </a:solidFill>
                <a:latin typeface="+mn-ea"/>
              </a:rPr>
              <a:t>Depth</a:t>
            </a:r>
            <a:endParaRPr lang="en-US" altLang="zh-CN" b="0">
              <a:solidFill>
                <a:srgbClr val="FFFF00"/>
              </a:solidFill>
              <a:latin typeface="+mn-ea"/>
            </a:endParaRPr>
          </a:p>
        </p:txBody>
      </p:sp>
      <p:sp>
        <p:nvSpPr>
          <p:cNvPr id="29" name="文本框 28"/>
          <p:cNvSpPr txBox="1"/>
          <p:nvPr/>
        </p:nvSpPr>
        <p:spPr>
          <a:xfrm>
            <a:off x="3778250" y="6068695"/>
            <a:ext cx="1795145" cy="702945"/>
          </a:xfrm>
          <a:prstGeom prst="rect">
            <a:avLst/>
          </a:prstGeom>
          <a:noFill/>
          <a:ln w="9525">
            <a:noFill/>
          </a:ln>
        </p:spPr>
        <p:txBody>
          <a:bodyPr wrap="square">
            <a:noAutofit/>
          </a:bodyPr>
          <a:p>
            <a:pPr indent="0" algn="ctr">
              <a:lnSpc>
                <a:spcPct val="200000"/>
              </a:lnSpc>
              <a:buFont typeface="Wingdings" panose="05000000000000000000" charset="0"/>
              <a:buNone/>
            </a:pPr>
            <a:r>
              <a:rPr lang="zh-CN" altLang="en-US" b="0">
                <a:solidFill>
                  <a:srgbClr val="FFFF00"/>
                </a:solidFill>
                <a:latin typeface="+mn-ea"/>
              </a:rPr>
              <a:t>彩色信息</a:t>
            </a:r>
            <a:endParaRPr lang="zh-CN" altLang="en-US" b="0">
              <a:solidFill>
                <a:srgbClr val="FFFF00"/>
              </a:solidFill>
              <a:latin typeface="+mn-ea"/>
            </a:endParaRPr>
          </a:p>
        </p:txBody>
      </p:sp>
      <p:sp>
        <p:nvSpPr>
          <p:cNvPr id="30" name="文本框 29"/>
          <p:cNvSpPr txBox="1"/>
          <p:nvPr/>
        </p:nvSpPr>
        <p:spPr>
          <a:xfrm>
            <a:off x="6677025" y="6058535"/>
            <a:ext cx="1795145" cy="702945"/>
          </a:xfrm>
          <a:prstGeom prst="rect">
            <a:avLst/>
          </a:prstGeom>
          <a:noFill/>
          <a:ln w="9525">
            <a:noFill/>
          </a:ln>
        </p:spPr>
        <p:txBody>
          <a:bodyPr wrap="square">
            <a:noAutofit/>
          </a:bodyPr>
          <a:p>
            <a:pPr indent="0" algn="ctr">
              <a:lnSpc>
                <a:spcPct val="200000"/>
              </a:lnSpc>
              <a:buFont typeface="Wingdings" panose="05000000000000000000" charset="0"/>
              <a:buNone/>
            </a:pPr>
            <a:r>
              <a:rPr lang="zh-CN" altLang="en-US" b="0">
                <a:solidFill>
                  <a:srgbClr val="FFFF00"/>
                </a:solidFill>
                <a:latin typeface="+mn-ea"/>
              </a:rPr>
              <a:t>深度信息</a:t>
            </a:r>
            <a:endParaRPr lang="zh-CN" altLang="en-US" b="0">
              <a:solidFill>
                <a:srgbClr val="FFFF00"/>
              </a:solidFill>
              <a:latin typeface="+mn-ea"/>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2" end="2"/>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linds(horizontal)">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linds(horizontal)">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blinds(horizontal)">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box(in)">
                                      <p:cBhvr>
                                        <p:cTn id="46" dur="20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linds(horizontal)">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box(in)">
                                      <p:cBhvr>
                                        <p:cTn id="56" dur="20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blinds(horizontal)">
                                      <p:cBhvr>
                                        <p:cTn id="6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6" grpId="0"/>
      <p:bldP spid="22" grpId="0"/>
      <p:bldP spid="23" grpId="0"/>
      <p:bldP spid="24" grpId="0"/>
      <p:bldP spid="25" grpId="0"/>
      <p:bldP spid="29" grpId="0"/>
      <p:bldP spid="30" grpId="0"/>
      <p:bldP spid="26"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4" name="标题 3"/>
          <p:cNvSpPr>
            <a:spLocks noGrp="1"/>
          </p:cNvSpPr>
          <p:nvPr>
            <p:ph type="ctrTitle"/>
            <p:custDataLst>
              <p:tags r:id="rId3"/>
            </p:custDataLst>
          </p:nvPr>
        </p:nvSpPr>
        <p:spPr>
          <a:xfrm>
            <a:off x="922020" y="1595755"/>
            <a:ext cx="9081135" cy="662305"/>
          </a:xfrm>
        </p:spPr>
        <p:txBody>
          <a:bodyPr>
            <a:noAutofit/>
          </a:bodyPr>
          <a:p>
            <a:pPr algn="ctr"/>
            <a:r>
              <a:rPr lang="zh-CN" altLang="en-US" sz="2800">
                <a:solidFill>
                  <a:srgbClr val="FFFF00"/>
                </a:solidFill>
              </a:rPr>
              <a:t>机器人传感器</a:t>
            </a:r>
            <a:br>
              <a:rPr lang="zh-CN" altLang="en-US" sz="2800">
                <a:solidFill>
                  <a:srgbClr val="FFFF00"/>
                </a:solidFill>
              </a:rPr>
            </a:br>
            <a:r>
              <a:rPr lang="zh-CN" altLang="en-US" sz="2800">
                <a:solidFill>
                  <a:srgbClr val="FFFF00"/>
                </a:solidFill>
              </a:rPr>
              <a:t> </a:t>
            </a:r>
            <a:r>
              <a:rPr lang="en-US" altLang="zh-CN" sz="2800">
                <a:solidFill>
                  <a:srgbClr val="FFFF00"/>
                </a:solidFill>
              </a:rPr>
              <a:t>                          </a:t>
            </a:r>
            <a:r>
              <a:rPr lang="zh-CN" altLang="en-US" sz="2800">
                <a:solidFill>
                  <a:srgbClr val="FFFF00"/>
                </a:solidFill>
              </a:rPr>
              <a:t>对编程的意义？</a:t>
            </a:r>
            <a:endParaRPr lang="zh-CN" altLang="en-US" sz="2800">
              <a:solidFill>
                <a:srgbClr val="FF000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16" name="文本框 15"/>
          <p:cNvSpPr txBox="1"/>
          <p:nvPr/>
        </p:nvSpPr>
        <p:spPr>
          <a:xfrm>
            <a:off x="2966720" y="3229610"/>
            <a:ext cx="5344795" cy="1198880"/>
          </a:xfrm>
          <a:prstGeom prst="rect">
            <a:avLst/>
          </a:prstGeom>
          <a:noFill/>
        </p:spPr>
        <p:txBody>
          <a:bodyPr wrap="square" rtlCol="0" anchor="t">
            <a:spAutoFit/>
          </a:bodyPr>
          <a:p>
            <a:pPr marL="342900" indent="-342900" algn="l">
              <a:lnSpc>
                <a:spcPct val="150000"/>
              </a:lnSpc>
              <a:buFont typeface="Wingdings" panose="05000000000000000000" charset="0"/>
              <a:buChar char="n"/>
            </a:pPr>
            <a:r>
              <a:rPr lang="zh-CN" altLang="en-US" sz="2400">
                <a:solidFill>
                  <a:srgbClr val="FFFF00"/>
                </a:solidFill>
                <a:sym typeface="+mn-ea"/>
              </a:rPr>
              <a:t>正确使用数据</a:t>
            </a:r>
            <a:endParaRPr lang="zh-CN" altLang="en-US" sz="2400">
              <a:solidFill>
                <a:srgbClr val="FFFF00"/>
              </a:solidFill>
              <a:sym typeface="+mn-ea"/>
            </a:endParaRPr>
          </a:p>
          <a:p>
            <a:pPr marL="342900" indent="-342900" algn="l">
              <a:lnSpc>
                <a:spcPct val="150000"/>
              </a:lnSpc>
              <a:buFont typeface="Wingdings" panose="05000000000000000000" charset="0"/>
              <a:buChar char="n"/>
            </a:pPr>
            <a:r>
              <a:rPr lang="zh-CN" altLang="en-US" sz="2400">
                <a:solidFill>
                  <a:srgbClr val="FFFF00"/>
                </a:solidFill>
              </a:rPr>
              <a:t>软硬件深度优化编程</a:t>
            </a:r>
            <a:endParaRPr lang="zh-CN" altLang="en-US" sz="2400">
              <a:solidFill>
                <a:srgbClr val="FFFF00"/>
              </a:solidFill>
            </a:endParaRPr>
          </a:p>
        </p:txBody>
      </p:sp>
    </p:spTree>
    <p:custDataLst>
      <p:tags r:id="rId4"/>
    </p:custData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79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rgbClr val="FFFF00"/>
                </a:solidFill>
                <a:latin typeface="+mn-ea"/>
              </a:rPr>
              <a:t>RGB-D</a:t>
            </a:r>
            <a:r>
              <a:rPr lang="zh-CN" altLang="en-US" sz="1400" b="0">
                <a:solidFill>
                  <a:srgbClr val="FFFF00"/>
                </a:solidFill>
                <a:latin typeface="+mn-ea"/>
              </a:rPr>
              <a:t>相机</a:t>
            </a:r>
            <a:endParaRPr lang="zh-CN" altLang="en-US" sz="1400" b="0">
              <a:solidFill>
                <a:srgbClr val="FFFF00"/>
              </a:solidFill>
              <a:latin typeface="+mn-ea"/>
            </a:endParaRPr>
          </a:p>
        </p:txBody>
      </p:sp>
      <p:sp>
        <p:nvSpPr>
          <p:cNvPr id="9" name="右箭头 8"/>
          <p:cNvSpPr/>
          <p:nvPr/>
        </p:nvSpPr>
        <p:spPr>
          <a:xfrm>
            <a:off x="1945640" y="253301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4504690" y="1565910"/>
            <a:ext cx="3183255" cy="1224915"/>
          </a:xfrm>
          <a:prstGeom prst="rect">
            <a:avLst/>
          </a:prstGeom>
          <a:noFill/>
          <a:ln w="9525">
            <a:noFill/>
          </a:ln>
        </p:spPr>
        <p:txBody>
          <a:bodyPr wrap="square">
            <a:noAutofit/>
          </a:bodyPr>
          <a:p>
            <a:pPr indent="0" algn="ctr">
              <a:lnSpc>
                <a:spcPct val="200000"/>
              </a:lnSpc>
              <a:buFont typeface="Wingdings" panose="05000000000000000000" charset="0"/>
              <a:buNone/>
            </a:pPr>
            <a:r>
              <a:rPr lang="zh-CN" altLang="en-US" b="0">
                <a:solidFill>
                  <a:srgbClr val="FFFF00"/>
                </a:solidFill>
                <a:latin typeface="+mn-ea"/>
              </a:rPr>
              <a:t>深度信息</a:t>
            </a:r>
            <a:endParaRPr lang="zh-CN" altLang="en-US" b="0">
              <a:solidFill>
                <a:srgbClr val="FFFF00"/>
              </a:solidFill>
              <a:latin typeface="+mn-ea"/>
            </a:endParaRPr>
          </a:p>
          <a:p>
            <a:pPr indent="0" algn="ctr">
              <a:lnSpc>
                <a:spcPct val="200000"/>
              </a:lnSpc>
              <a:buFont typeface="Wingdings" panose="05000000000000000000" charset="0"/>
              <a:buNone/>
            </a:pPr>
            <a:r>
              <a:rPr lang="en-US" altLang="zh-CN" b="0">
                <a:solidFill>
                  <a:srgbClr val="FFFF00"/>
                </a:solidFill>
                <a:latin typeface="+mn-ea"/>
              </a:rPr>
              <a:t>  </a:t>
            </a:r>
            <a:r>
              <a:rPr lang="zh-CN" altLang="en-US" b="0">
                <a:solidFill>
                  <a:srgbClr val="FFFF00"/>
                </a:solidFill>
                <a:latin typeface="+mn-ea"/>
              </a:rPr>
              <a:t>是什么？</a:t>
            </a:r>
            <a:endParaRPr lang="zh-CN" altLang="en-US" b="0">
              <a:solidFill>
                <a:srgbClr val="FFFF00"/>
              </a:solidFill>
              <a:latin typeface="+mn-ea"/>
            </a:endParaRPr>
          </a:p>
        </p:txBody>
      </p:sp>
      <p:pic>
        <p:nvPicPr>
          <p:cNvPr id="5" name="图片 4" descr="图片27"/>
          <p:cNvPicPr>
            <a:picLocks noChangeAspect="1"/>
          </p:cNvPicPr>
          <p:nvPr/>
        </p:nvPicPr>
        <p:blipFill>
          <a:blip r:embed="rId4"/>
          <a:stretch>
            <a:fillRect/>
          </a:stretch>
        </p:blipFill>
        <p:spPr>
          <a:xfrm>
            <a:off x="1604010" y="3085465"/>
            <a:ext cx="6171565" cy="3470910"/>
          </a:xfrm>
          <a:prstGeom prst="rect">
            <a:avLst/>
          </a:prstGeom>
        </p:spPr>
      </p:pic>
      <p:cxnSp>
        <p:nvCxnSpPr>
          <p:cNvPr id="6" name="直接连接符 5"/>
          <p:cNvCxnSpPr/>
          <p:nvPr/>
        </p:nvCxnSpPr>
        <p:spPr>
          <a:xfrm flipH="1" flipV="1">
            <a:off x="5721350" y="5205730"/>
            <a:ext cx="828675" cy="408940"/>
          </a:xfrm>
          <a:prstGeom prst="line">
            <a:avLst/>
          </a:prstGeom>
          <a:ln w="38100">
            <a:solidFill>
              <a:srgbClr val="FF3D3D"/>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6969125" y="5215255"/>
            <a:ext cx="459740" cy="409575"/>
          </a:xfrm>
          <a:prstGeom prst="ellipse">
            <a:avLst/>
          </a:prstGeom>
          <a:noFill/>
          <a:ln>
            <a:solidFill>
              <a:srgbClr val="FF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7428865" y="5215255"/>
            <a:ext cx="346710" cy="409575"/>
          </a:xfrm>
          <a:prstGeom prst="ellipse">
            <a:avLst/>
          </a:prstGeom>
          <a:noFill/>
          <a:ln>
            <a:solidFill>
              <a:srgbClr val="FF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 name="直接箭头连接符 11"/>
          <p:cNvCxnSpPr>
            <a:stCxn id="7" idx="0"/>
          </p:cNvCxnSpPr>
          <p:nvPr/>
        </p:nvCxnSpPr>
        <p:spPr>
          <a:xfrm flipV="1">
            <a:off x="7198995" y="3897630"/>
            <a:ext cx="1297940" cy="1317625"/>
          </a:xfrm>
          <a:prstGeom prst="straightConnector1">
            <a:avLst/>
          </a:prstGeom>
          <a:ln w="12700">
            <a:solidFill>
              <a:srgbClr val="FF3D3D"/>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7618095" y="4745990"/>
            <a:ext cx="1068705" cy="469265"/>
          </a:xfrm>
          <a:prstGeom prst="straightConnector1">
            <a:avLst/>
          </a:prstGeom>
          <a:ln w="12700">
            <a:solidFill>
              <a:srgbClr val="FF3D3D"/>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765415" y="3149600"/>
            <a:ext cx="2844165" cy="755650"/>
          </a:xfrm>
          <a:prstGeom prst="rect">
            <a:avLst/>
          </a:prstGeom>
          <a:noFill/>
          <a:ln w="9525">
            <a:noFill/>
          </a:ln>
        </p:spPr>
        <p:txBody>
          <a:bodyPr wrap="square">
            <a:noAutofit/>
          </a:bodyPr>
          <a:p>
            <a:pPr indent="0" algn="ctr">
              <a:lnSpc>
                <a:spcPct val="200000"/>
              </a:lnSpc>
              <a:buFont typeface="Wingdings" panose="05000000000000000000" charset="0"/>
              <a:buNone/>
            </a:pPr>
            <a:r>
              <a:rPr lang="zh-CN" altLang="en-US" b="0">
                <a:solidFill>
                  <a:srgbClr val="FF0000"/>
                </a:solidFill>
                <a:latin typeface="+mn-ea"/>
              </a:rPr>
              <a:t>决定物体的高矮胖瘦</a:t>
            </a:r>
            <a:endParaRPr lang="zh-CN" altLang="en-US" b="0">
              <a:solidFill>
                <a:srgbClr val="FF0000"/>
              </a:solidFill>
              <a:latin typeface="+mn-ea"/>
            </a:endParaRPr>
          </a:p>
        </p:txBody>
      </p:sp>
      <p:sp>
        <p:nvSpPr>
          <p:cNvPr id="31" name="文本框 30"/>
          <p:cNvSpPr txBox="1"/>
          <p:nvPr/>
        </p:nvSpPr>
        <p:spPr>
          <a:xfrm>
            <a:off x="8591550" y="4322445"/>
            <a:ext cx="2844165" cy="1292860"/>
          </a:xfrm>
          <a:prstGeom prst="rect">
            <a:avLst/>
          </a:prstGeom>
          <a:noFill/>
          <a:ln w="9525">
            <a:noFill/>
          </a:ln>
        </p:spPr>
        <p:txBody>
          <a:bodyPr wrap="square">
            <a:noAutofit/>
          </a:bodyPr>
          <a:p>
            <a:pPr indent="0" algn="ctr">
              <a:lnSpc>
                <a:spcPct val="200000"/>
              </a:lnSpc>
              <a:buFont typeface="Wingdings" panose="05000000000000000000" charset="0"/>
              <a:buNone/>
            </a:pPr>
            <a:r>
              <a:rPr lang="zh-CN" altLang="en-US" b="0">
                <a:solidFill>
                  <a:srgbClr val="FF0000"/>
                </a:solidFill>
                <a:latin typeface="+mn-ea"/>
              </a:rPr>
              <a:t>决定物体距离相机的远近</a:t>
            </a:r>
            <a:endParaRPr lang="zh-CN" altLang="en-US" b="0">
              <a:solidFill>
                <a:srgbClr val="FF0000"/>
              </a:solidFill>
              <a:latin typeface="+mn-ea"/>
            </a:endParaRPr>
          </a:p>
          <a:p>
            <a:pPr indent="0" algn="ctr">
              <a:lnSpc>
                <a:spcPct val="150000"/>
              </a:lnSpc>
              <a:buFont typeface="Wingdings" panose="05000000000000000000" charset="0"/>
              <a:buNone/>
            </a:pPr>
            <a:r>
              <a:rPr lang="zh-CN" altLang="en-US" b="0">
                <a:solidFill>
                  <a:srgbClr val="FF0000"/>
                </a:solidFill>
                <a:latin typeface="+mn-ea"/>
              </a:rPr>
              <a:t>（深度）</a:t>
            </a:r>
            <a:endParaRPr lang="zh-CN" altLang="en-US" b="0">
              <a:solidFill>
                <a:srgbClr val="FF0000"/>
              </a:solidFill>
              <a:latin typeface="+mn-ea"/>
            </a:endParaRPr>
          </a:p>
        </p:txBody>
      </p:sp>
      <p:cxnSp>
        <p:nvCxnSpPr>
          <p:cNvPr id="32" name="直接箭头连接符 31"/>
          <p:cNvCxnSpPr/>
          <p:nvPr/>
        </p:nvCxnSpPr>
        <p:spPr>
          <a:xfrm flipV="1">
            <a:off x="6028055" y="2030095"/>
            <a:ext cx="2388870" cy="3331845"/>
          </a:xfrm>
          <a:prstGeom prst="straightConnector1">
            <a:avLst/>
          </a:prstGeom>
          <a:ln w="12700">
            <a:solidFill>
              <a:srgbClr val="FF3D3D"/>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8416925" y="1675130"/>
            <a:ext cx="1197610" cy="633730"/>
          </a:xfrm>
          <a:prstGeom prst="rect">
            <a:avLst/>
          </a:prstGeom>
          <a:solidFill>
            <a:schemeClr val="accent1"/>
          </a:solidFill>
          <a:ln w="9525">
            <a:noFill/>
          </a:ln>
        </p:spPr>
        <p:txBody>
          <a:bodyPr wrap="square">
            <a:noAutofit/>
          </a:bodyPr>
          <a:p>
            <a:pPr indent="0" algn="ctr">
              <a:lnSpc>
                <a:spcPct val="150000"/>
              </a:lnSpc>
              <a:buFont typeface="Wingdings" panose="05000000000000000000" charset="0"/>
              <a:buNone/>
            </a:pPr>
            <a:r>
              <a:rPr lang="zh-CN" altLang="en-US" b="0">
                <a:solidFill>
                  <a:srgbClr val="FFFF00"/>
                </a:solidFill>
                <a:latin typeface="+mn-ea"/>
              </a:rPr>
              <a:t>深度：</a:t>
            </a:r>
            <a:r>
              <a:rPr lang="en-US" altLang="zh-CN" b="0">
                <a:solidFill>
                  <a:srgbClr val="FFFF00"/>
                </a:solidFill>
                <a:latin typeface="+mn-ea"/>
              </a:rPr>
              <a:t>Z</a:t>
            </a:r>
            <a:endParaRPr lang="en-US" altLang="zh-CN" b="0">
              <a:solidFill>
                <a:srgbClr val="FFFF00"/>
              </a:solidFill>
              <a:latin typeface="+mn-ea"/>
            </a:endParaRPr>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horizontal)">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linds(horizontal)">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blinds(horizontal)">
                                      <p:cBhvr>
                                        <p:cTn id="39" dur="500"/>
                                        <p:tgtEl>
                                          <p:spTgt spid="32"/>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blinds(horizontal)">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p:bldP spid="8" grpId="0" animBg="1"/>
      <p:bldP spid="31" grpId="0"/>
      <p:bldP spid="3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80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rgbClr val="FFFF00"/>
                </a:solidFill>
                <a:latin typeface="+mn-ea"/>
              </a:rPr>
              <a:t>RGB-D</a:t>
            </a:r>
            <a:r>
              <a:rPr lang="zh-CN" altLang="en-US" sz="1400" b="0">
                <a:solidFill>
                  <a:srgbClr val="FFFF00"/>
                </a:solidFill>
                <a:latin typeface="+mn-ea"/>
              </a:rPr>
              <a:t>相机</a:t>
            </a:r>
            <a:endParaRPr lang="zh-CN" altLang="en-US" sz="1400" b="0">
              <a:solidFill>
                <a:srgbClr val="FFFF00"/>
              </a:solidFill>
              <a:latin typeface="+mn-ea"/>
            </a:endParaRPr>
          </a:p>
        </p:txBody>
      </p:sp>
      <p:sp>
        <p:nvSpPr>
          <p:cNvPr id="9" name="右箭头 8"/>
          <p:cNvSpPr/>
          <p:nvPr/>
        </p:nvSpPr>
        <p:spPr>
          <a:xfrm>
            <a:off x="1945640" y="253301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图片18"/>
          <p:cNvPicPr>
            <a:picLocks noChangeAspect="1"/>
          </p:cNvPicPr>
          <p:nvPr/>
        </p:nvPicPr>
        <p:blipFill>
          <a:blip r:embed="rId4"/>
          <a:stretch>
            <a:fillRect/>
          </a:stretch>
        </p:blipFill>
        <p:spPr>
          <a:xfrm>
            <a:off x="1506855" y="2988310"/>
            <a:ext cx="4410075" cy="2677795"/>
          </a:xfrm>
          <a:prstGeom prst="rect">
            <a:avLst/>
          </a:prstGeom>
        </p:spPr>
      </p:pic>
      <p:sp>
        <p:nvSpPr>
          <p:cNvPr id="16" name="文本框 15"/>
          <p:cNvSpPr txBox="1"/>
          <p:nvPr/>
        </p:nvSpPr>
        <p:spPr>
          <a:xfrm>
            <a:off x="2994660" y="5666105"/>
            <a:ext cx="143573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三角测距</a:t>
            </a:r>
            <a:endParaRPr lang="zh-CN" altLang="en-US" sz="1400" b="0">
              <a:solidFill>
                <a:srgbClr val="FFFF00"/>
              </a:solidFill>
              <a:latin typeface="+mn-ea"/>
            </a:endParaRPr>
          </a:p>
        </p:txBody>
      </p:sp>
      <p:pic>
        <p:nvPicPr>
          <p:cNvPr id="17" name="图片 16" descr="图片19"/>
          <p:cNvPicPr>
            <a:picLocks noChangeAspect="1"/>
          </p:cNvPicPr>
          <p:nvPr/>
        </p:nvPicPr>
        <p:blipFill>
          <a:blip r:embed="rId5"/>
          <a:stretch>
            <a:fillRect/>
          </a:stretch>
        </p:blipFill>
        <p:spPr>
          <a:xfrm>
            <a:off x="6532880" y="3317875"/>
            <a:ext cx="4743450" cy="2019300"/>
          </a:xfrm>
          <a:prstGeom prst="rect">
            <a:avLst/>
          </a:prstGeom>
        </p:spPr>
      </p:pic>
      <p:sp>
        <p:nvSpPr>
          <p:cNvPr id="18" name="文本框 17"/>
          <p:cNvSpPr txBox="1"/>
          <p:nvPr/>
        </p:nvSpPr>
        <p:spPr>
          <a:xfrm>
            <a:off x="7821930" y="5375275"/>
            <a:ext cx="2164715" cy="52197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400" b="0">
                <a:solidFill>
                  <a:srgbClr val="FFFF00"/>
                </a:solidFill>
                <a:latin typeface="+mn-ea"/>
              </a:rPr>
              <a:t>TOF</a:t>
            </a:r>
            <a:r>
              <a:rPr lang="zh-CN" altLang="en-US" sz="1400" b="0">
                <a:solidFill>
                  <a:srgbClr val="FFFF00"/>
                </a:solidFill>
                <a:latin typeface="+mn-ea"/>
              </a:rPr>
              <a:t>（</a:t>
            </a:r>
            <a:r>
              <a:rPr lang="en-US" altLang="zh-CN" sz="1400">
                <a:solidFill>
                  <a:srgbClr val="FFFF00"/>
                </a:solidFill>
                <a:latin typeface="+mn-ea"/>
                <a:sym typeface="+mn-ea"/>
              </a:rPr>
              <a:t>Time of Fly</a:t>
            </a:r>
            <a:r>
              <a:rPr lang="zh-CN" altLang="en-US" sz="1400" b="0">
                <a:solidFill>
                  <a:srgbClr val="FFFF00"/>
                </a:solidFill>
                <a:latin typeface="+mn-ea"/>
              </a:rPr>
              <a:t>）测距</a:t>
            </a:r>
            <a:endParaRPr lang="en-US" altLang="zh-CN" sz="1400" b="0">
              <a:solidFill>
                <a:srgbClr val="FFFF00"/>
              </a:solidFill>
              <a:latin typeface="+mn-ea"/>
            </a:endParaRPr>
          </a:p>
        </p:txBody>
      </p:sp>
      <p:sp>
        <p:nvSpPr>
          <p:cNvPr id="19" name="任意多边形 18"/>
          <p:cNvSpPr/>
          <p:nvPr/>
        </p:nvSpPr>
        <p:spPr>
          <a:xfrm>
            <a:off x="1986280" y="3457575"/>
            <a:ext cx="2037080" cy="1917700"/>
          </a:xfrm>
          <a:custGeom>
            <a:avLst/>
            <a:gdLst>
              <a:gd name="connisteX0" fmla="*/ 10160 w 2037080"/>
              <a:gd name="connsiteY0" fmla="*/ 1917700 h 1917700"/>
              <a:gd name="connisteX1" fmla="*/ 0 w 2037080"/>
              <a:gd name="connsiteY1" fmla="*/ 0 h 1917700"/>
              <a:gd name="connisteX2" fmla="*/ 2037080 w 2037080"/>
              <a:gd name="connsiteY2" fmla="*/ 0 h 1917700"/>
              <a:gd name="connisteX3" fmla="*/ 10160 w 2037080"/>
              <a:gd name="connsiteY3" fmla="*/ 1917700 h 1917700"/>
            </a:gdLst>
            <a:ahLst/>
            <a:cxnLst>
              <a:cxn ang="0">
                <a:pos x="connisteX0" y="connsiteY0"/>
              </a:cxn>
              <a:cxn ang="0">
                <a:pos x="connisteX1" y="connsiteY1"/>
              </a:cxn>
              <a:cxn ang="0">
                <a:pos x="connisteX2" y="connsiteY2"/>
              </a:cxn>
              <a:cxn ang="0">
                <a:pos x="connisteX3" y="connsiteY3"/>
              </a:cxn>
            </a:cxnLst>
            <a:rect l="l" t="t" r="r" b="b"/>
            <a:pathLst>
              <a:path w="2037080" h="1917700">
                <a:moveTo>
                  <a:pt x="10160" y="1917700"/>
                </a:moveTo>
                <a:lnTo>
                  <a:pt x="0" y="0"/>
                </a:lnTo>
                <a:lnTo>
                  <a:pt x="2037080" y="0"/>
                </a:lnTo>
                <a:lnTo>
                  <a:pt x="10160" y="1917700"/>
                </a:lnTo>
                <a:close/>
              </a:path>
            </a:pathLst>
          </a:cu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2536190" y="6163945"/>
            <a:ext cx="199136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（成本低，精度低）</a:t>
            </a:r>
            <a:endParaRPr lang="zh-CN" altLang="en-US" sz="1400" b="0">
              <a:solidFill>
                <a:srgbClr val="FFFF00"/>
              </a:solidFill>
              <a:latin typeface="+mn-ea"/>
            </a:endParaRPr>
          </a:p>
        </p:txBody>
      </p:sp>
      <p:sp>
        <p:nvSpPr>
          <p:cNvPr id="22" name="文本框 21"/>
          <p:cNvSpPr txBox="1"/>
          <p:nvPr/>
        </p:nvSpPr>
        <p:spPr>
          <a:xfrm>
            <a:off x="7995285" y="5897245"/>
            <a:ext cx="199136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（成本高，精度高）</a:t>
            </a:r>
            <a:endParaRPr lang="zh-CN" altLang="en-US" sz="1400" b="0">
              <a:solidFill>
                <a:srgbClr val="FFFF00"/>
              </a:solidFill>
              <a:latin typeface="+mn-ea"/>
            </a:endParaRPr>
          </a:p>
        </p:txBody>
      </p:sp>
      <p:sp>
        <p:nvSpPr>
          <p:cNvPr id="23" name="任意多边形 22"/>
          <p:cNvSpPr/>
          <p:nvPr/>
        </p:nvSpPr>
        <p:spPr>
          <a:xfrm>
            <a:off x="8726805" y="4141470"/>
            <a:ext cx="2294255" cy="453390"/>
          </a:xfrm>
          <a:custGeom>
            <a:avLst/>
            <a:gdLst>
              <a:gd name="connisteX0" fmla="*/ 0 w 2294038"/>
              <a:gd name="connsiteY0" fmla="*/ 35342 h 453486"/>
              <a:gd name="connisteX1" fmla="*/ 1986915 w 2294038"/>
              <a:gd name="connsiteY1" fmla="*/ 35342 h 453486"/>
              <a:gd name="connisteX2" fmla="*/ 2006600 w 2294038"/>
              <a:gd name="connsiteY2" fmla="*/ 414437 h 453486"/>
              <a:gd name="connisteX3" fmla="*/ 29845 w 2294038"/>
              <a:gd name="connsiteY3" fmla="*/ 424597 h 453486"/>
            </a:gdLst>
            <a:ahLst/>
            <a:cxnLst>
              <a:cxn ang="0">
                <a:pos x="connisteX0" y="connsiteY0"/>
              </a:cxn>
              <a:cxn ang="0">
                <a:pos x="connisteX1" y="connsiteY1"/>
              </a:cxn>
              <a:cxn ang="0">
                <a:pos x="connisteX2" y="connsiteY2"/>
              </a:cxn>
              <a:cxn ang="0">
                <a:pos x="connisteX3" y="connsiteY3"/>
              </a:cxn>
            </a:cxnLst>
            <a:rect l="l" t="t" r="r" b="b"/>
            <a:pathLst>
              <a:path w="2294038" h="453486">
                <a:moveTo>
                  <a:pt x="0" y="35343"/>
                </a:moveTo>
                <a:cubicBezTo>
                  <a:pt x="396875" y="27723"/>
                  <a:pt x="1585595" y="-40222"/>
                  <a:pt x="1986915" y="35343"/>
                </a:cubicBezTo>
                <a:cubicBezTo>
                  <a:pt x="2388235" y="110908"/>
                  <a:pt x="2397760" y="336333"/>
                  <a:pt x="2006600" y="414438"/>
                </a:cubicBezTo>
                <a:cubicBezTo>
                  <a:pt x="1615440" y="492543"/>
                  <a:pt x="425450" y="430313"/>
                  <a:pt x="29845" y="424598"/>
                </a:cubicBezTo>
              </a:path>
            </a:pathLst>
          </a:custGeom>
          <a:noFill/>
          <a:ln w="38100">
            <a:solidFill>
              <a:srgbClr val="FF3D3D"/>
            </a:solidFill>
            <a:headEnd type="oval"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4430395" y="1486535"/>
            <a:ext cx="3183255" cy="755650"/>
          </a:xfrm>
          <a:prstGeom prst="rect">
            <a:avLst/>
          </a:prstGeom>
          <a:noFill/>
          <a:ln w="9525">
            <a:noFill/>
          </a:ln>
        </p:spPr>
        <p:txBody>
          <a:bodyPr wrap="square">
            <a:noAutofit/>
          </a:bodyPr>
          <a:p>
            <a:pPr indent="0" algn="ctr">
              <a:lnSpc>
                <a:spcPct val="200000"/>
              </a:lnSpc>
              <a:buFont typeface="Wingdings" panose="05000000000000000000" charset="0"/>
              <a:buNone/>
            </a:pPr>
            <a:r>
              <a:rPr lang="zh-CN" altLang="en-US" b="0">
                <a:solidFill>
                  <a:srgbClr val="FFFF00"/>
                </a:solidFill>
                <a:latin typeface="+mn-ea"/>
              </a:rPr>
              <a:t>测距原理（回顾）</a:t>
            </a:r>
            <a:endParaRPr lang="zh-CN" altLang="en-US" b="0">
              <a:solidFill>
                <a:srgbClr val="FFFF00"/>
              </a:solidFill>
              <a:latin typeface="+mn-ea"/>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circle(in)">
                                      <p:cBhvr>
                                        <p:cTn id="15" dur="2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500"/>
                                        <p:tgtEl>
                                          <p:spTgt spid="1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ox(in)">
                                      <p:cBhvr>
                                        <p:cTn id="28" dur="20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linds(horizontal)">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blinds(horizontal)">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bldLvl="0" animBg="1"/>
      <p:bldP spid="18" grpId="0"/>
      <p:bldP spid="23" grpId="0" bldLvl="0" animBg="1"/>
      <p:bldP spid="20" grpId="0"/>
      <p:bldP spid="22"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6" name="圆角矩形 25"/>
          <p:cNvSpPr/>
          <p:nvPr/>
        </p:nvSpPr>
        <p:spPr>
          <a:xfrm>
            <a:off x="3414395" y="3068320"/>
            <a:ext cx="1358265" cy="1018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81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rgbClr val="FFFF00"/>
                </a:solidFill>
                <a:latin typeface="+mn-ea"/>
              </a:rPr>
              <a:t>RGB-D</a:t>
            </a:r>
            <a:r>
              <a:rPr lang="zh-CN" altLang="en-US" sz="1400" b="0">
                <a:solidFill>
                  <a:srgbClr val="FFFF00"/>
                </a:solidFill>
                <a:latin typeface="+mn-ea"/>
              </a:rPr>
              <a:t>相机</a:t>
            </a:r>
            <a:endParaRPr lang="zh-CN" altLang="en-US" sz="1400" b="0">
              <a:solidFill>
                <a:srgbClr val="FFFF00"/>
              </a:solidFill>
              <a:latin typeface="+mn-ea"/>
            </a:endParaRPr>
          </a:p>
        </p:txBody>
      </p:sp>
      <p:sp>
        <p:nvSpPr>
          <p:cNvPr id="9" name="右箭头 8"/>
          <p:cNvSpPr/>
          <p:nvPr/>
        </p:nvSpPr>
        <p:spPr>
          <a:xfrm>
            <a:off x="1945640" y="253301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4"/>
          <a:stretch>
            <a:fillRect/>
          </a:stretch>
        </p:blipFill>
        <p:spPr>
          <a:xfrm>
            <a:off x="4187825" y="741680"/>
            <a:ext cx="4267835" cy="1482725"/>
          </a:xfrm>
          <a:prstGeom prst="rect">
            <a:avLst/>
          </a:prstGeom>
        </p:spPr>
      </p:pic>
      <p:cxnSp>
        <p:nvCxnSpPr>
          <p:cNvPr id="12" name="直接箭头连接符 11"/>
          <p:cNvCxnSpPr/>
          <p:nvPr/>
        </p:nvCxnSpPr>
        <p:spPr>
          <a:xfrm flipH="1">
            <a:off x="3964940" y="1473835"/>
            <a:ext cx="939165" cy="1687830"/>
          </a:xfrm>
          <a:prstGeom prst="straightConnector1">
            <a:avLst/>
          </a:prstGeom>
          <a:ln w="38100">
            <a:solidFill>
              <a:srgbClr val="FF3D3D"/>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514215" y="805815"/>
            <a:ext cx="978535" cy="818515"/>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椭圆 5"/>
          <p:cNvSpPr/>
          <p:nvPr/>
        </p:nvSpPr>
        <p:spPr>
          <a:xfrm>
            <a:off x="7319010" y="882650"/>
            <a:ext cx="978535" cy="818515"/>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p:nvPr/>
        </p:nvCxnSpPr>
        <p:spPr>
          <a:xfrm flipH="1" flipV="1">
            <a:off x="7939405" y="1604645"/>
            <a:ext cx="409575" cy="1277620"/>
          </a:xfrm>
          <a:prstGeom prst="straightConnector1">
            <a:avLst/>
          </a:prstGeom>
          <a:ln w="38100">
            <a:solidFill>
              <a:srgbClr val="FF3D3D"/>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6331585" y="1473835"/>
            <a:ext cx="227330" cy="1308735"/>
          </a:xfrm>
          <a:prstGeom prst="straightConnector1">
            <a:avLst/>
          </a:prstGeom>
          <a:ln w="38100">
            <a:solidFill>
              <a:srgbClr val="FF3D3D"/>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484755" y="3058160"/>
            <a:ext cx="3183255" cy="755650"/>
          </a:xfrm>
          <a:prstGeom prst="rect">
            <a:avLst/>
          </a:prstGeom>
          <a:noFill/>
          <a:ln w="9525">
            <a:noFill/>
          </a:ln>
        </p:spPr>
        <p:txBody>
          <a:bodyPr wrap="square">
            <a:noAutofit/>
          </a:bodyPr>
          <a:p>
            <a:pPr indent="0" algn="ctr">
              <a:lnSpc>
                <a:spcPct val="150000"/>
              </a:lnSpc>
              <a:buFont typeface="Wingdings" panose="05000000000000000000" charset="0"/>
              <a:buNone/>
            </a:pPr>
            <a:r>
              <a:rPr lang="zh-CN" altLang="en-US" b="0">
                <a:solidFill>
                  <a:srgbClr val="FFFF00"/>
                </a:solidFill>
                <a:latin typeface="+mn-ea"/>
              </a:rPr>
              <a:t>红外光</a:t>
            </a:r>
            <a:endParaRPr lang="zh-CN" altLang="en-US" b="0">
              <a:solidFill>
                <a:srgbClr val="FFFF00"/>
              </a:solidFill>
              <a:latin typeface="+mn-ea"/>
            </a:endParaRPr>
          </a:p>
          <a:p>
            <a:pPr indent="0" algn="ctr">
              <a:lnSpc>
                <a:spcPct val="150000"/>
              </a:lnSpc>
              <a:buFont typeface="Wingdings" panose="05000000000000000000" charset="0"/>
              <a:buNone/>
            </a:pPr>
            <a:r>
              <a:rPr lang="zh-CN" altLang="en-US" b="0">
                <a:solidFill>
                  <a:srgbClr val="FFFF00"/>
                </a:solidFill>
                <a:latin typeface="+mn-ea"/>
              </a:rPr>
              <a:t>发射头</a:t>
            </a:r>
            <a:endParaRPr lang="zh-CN" altLang="en-US" b="0">
              <a:solidFill>
                <a:srgbClr val="FFFF00"/>
              </a:solidFill>
              <a:latin typeface="+mn-ea"/>
            </a:endParaRPr>
          </a:p>
        </p:txBody>
      </p:sp>
      <p:sp>
        <p:nvSpPr>
          <p:cNvPr id="21" name="文本框 20"/>
          <p:cNvSpPr txBox="1"/>
          <p:nvPr/>
        </p:nvSpPr>
        <p:spPr>
          <a:xfrm>
            <a:off x="7026275" y="2872740"/>
            <a:ext cx="3183255" cy="1005205"/>
          </a:xfrm>
          <a:prstGeom prst="rect">
            <a:avLst/>
          </a:prstGeom>
          <a:noFill/>
          <a:ln w="9525">
            <a:noFill/>
          </a:ln>
        </p:spPr>
        <p:txBody>
          <a:bodyPr wrap="square">
            <a:noAutofit/>
          </a:bodyPr>
          <a:p>
            <a:pPr indent="0" algn="ctr">
              <a:lnSpc>
                <a:spcPct val="150000"/>
              </a:lnSpc>
              <a:buFont typeface="Wingdings" panose="05000000000000000000" charset="0"/>
              <a:buNone/>
            </a:pPr>
            <a:r>
              <a:rPr lang="zh-CN" altLang="en-US" b="0">
                <a:solidFill>
                  <a:srgbClr val="FFFF00"/>
                </a:solidFill>
                <a:latin typeface="+mn-ea"/>
              </a:rPr>
              <a:t>红外光</a:t>
            </a:r>
            <a:endParaRPr lang="zh-CN" altLang="en-US" b="0">
              <a:solidFill>
                <a:srgbClr val="FFFF00"/>
              </a:solidFill>
              <a:latin typeface="+mn-ea"/>
            </a:endParaRPr>
          </a:p>
          <a:p>
            <a:pPr indent="0" algn="ctr">
              <a:lnSpc>
                <a:spcPct val="150000"/>
              </a:lnSpc>
              <a:buFont typeface="Wingdings" panose="05000000000000000000" charset="0"/>
              <a:buNone/>
            </a:pPr>
            <a:r>
              <a:rPr lang="zh-CN" altLang="en-US" b="0">
                <a:solidFill>
                  <a:srgbClr val="FFFF00"/>
                </a:solidFill>
                <a:latin typeface="+mn-ea"/>
              </a:rPr>
              <a:t>接收头</a:t>
            </a:r>
            <a:endParaRPr lang="zh-CN" altLang="en-US" b="0">
              <a:solidFill>
                <a:srgbClr val="FFFF00"/>
              </a:solidFill>
              <a:latin typeface="+mn-ea"/>
            </a:endParaRPr>
          </a:p>
        </p:txBody>
      </p:sp>
      <p:sp>
        <p:nvSpPr>
          <p:cNvPr id="25" name="文本框 24"/>
          <p:cNvSpPr txBox="1"/>
          <p:nvPr/>
        </p:nvSpPr>
        <p:spPr>
          <a:xfrm>
            <a:off x="4756150" y="2753995"/>
            <a:ext cx="3183255" cy="596265"/>
          </a:xfrm>
          <a:prstGeom prst="rect">
            <a:avLst/>
          </a:prstGeom>
          <a:noFill/>
          <a:ln w="9525">
            <a:noFill/>
          </a:ln>
        </p:spPr>
        <p:txBody>
          <a:bodyPr wrap="square">
            <a:noAutofit/>
          </a:bodyPr>
          <a:p>
            <a:pPr indent="0" algn="ctr">
              <a:lnSpc>
                <a:spcPct val="150000"/>
              </a:lnSpc>
              <a:buFont typeface="Wingdings" panose="05000000000000000000" charset="0"/>
              <a:buNone/>
            </a:pPr>
            <a:r>
              <a:rPr lang="zh-CN" altLang="en-US" b="0">
                <a:solidFill>
                  <a:srgbClr val="FFFF00"/>
                </a:solidFill>
                <a:latin typeface="+mn-ea"/>
              </a:rPr>
              <a:t>普通</a:t>
            </a:r>
            <a:r>
              <a:rPr lang="en-US" altLang="zh-CN" b="0">
                <a:solidFill>
                  <a:srgbClr val="FFFF00"/>
                </a:solidFill>
                <a:latin typeface="+mn-ea"/>
              </a:rPr>
              <a:t>RGB</a:t>
            </a:r>
            <a:r>
              <a:rPr lang="zh-CN" altLang="en-US" b="0">
                <a:solidFill>
                  <a:srgbClr val="FFFF00"/>
                </a:solidFill>
                <a:latin typeface="+mn-ea"/>
              </a:rPr>
              <a:t>摄像头</a:t>
            </a:r>
            <a:endParaRPr lang="zh-CN" altLang="en-US" b="0">
              <a:solidFill>
                <a:srgbClr val="FFFF00"/>
              </a:solidFill>
              <a:latin typeface="+mn-ea"/>
            </a:endParaRPr>
          </a:p>
        </p:txBody>
      </p:sp>
      <p:sp>
        <p:nvSpPr>
          <p:cNvPr id="27" name="文本框 26"/>
          <p:cNvSpPr txBox="1"/>
          <p:nvPr/>
        </p:nvSpPr>
        <p:spPr>
          <a:xfrm>
            <a:off x="5759450" y="4365625"/>
            <a:ext cx="1856105" cy="1504315"/>
          </a:xfrm>
          <a:prstGeom prst="rect">
            <a:avLst/>
          </a:prstGeom>
          <a:noFill/>
          <a:ln w="9525">
            <a:noFill/>
          </a:ln>
        </p:spPr>
        <p:txBody>
          <a:bodyPr wrap="square">
            <a:noAutofit/>
          </a:bodyPr>
          <a:p>
            <a:pPr marL="285750" indent="-285750" algn="ctr">
              <a:lnSpc>
                <a:spcPct val="200000"/>
              </a:lnSpc>
              <a:buFont typeface="Wingdings" panose="05000000000000000000" charset="0"/>
              <a:buChar char="n"/>
            </a:pPr>
            <a:r>
              <a:rPr lang="zh-CN" b="0">
                <a:solidFill>
                  <a:srgbClr val="FFFF00"/>
                </a:solidFill>
                <a:latin typeface="+mn-ea"/>
              </a:rPr>
              <a:t>空间调制</a:t>
            </a:r>
            <a:endParaRPr lang="zh-CN" b="0">
              <a:solidFill>
                <a:srgbClr val="FFFF00"/>
              </a:solidFill>
              <a:latin typeface="+mn-ea"/>
            </a:endParaRPr>
          </a:p>
          <a:p>
            <a:pPr marL="285750" indent="-285750" algn="ctr">
              <a:lnSpc>
                <a:spcPct val="200000"/>
              </a:lnSpc>
              <a:buFont typeface="Wingdings" panose="05000000000000000000" charset="0"/>
              <a:buChar char="n"/>
            </a:pPr>
            <a:r>
              <a:rPr lang="zh-CN" b="0">
                <a:solidFill>
                  <a:srgbClr val="FFFF00"/>
                </a:solidFill>
                <a:latin typeface="+mn-ea"/>
              </a:rPr>
              <a:t>时间调制</a:t>
            </a:r>
            <a:endParaRPr lang="zh-CN" b="0">
              <a:solidFill>
                <a:srgbClr val="FFFF00"/>
              </a:solidFill>
              <a:latin typeface="+mn-ea"/>
            </a:endParaRPr>
          </a:p>
        </p:txBody>
      </p:sp>
      <p:sp>
        <p:nvSpPr>
          <p:cNvPr id="29" name="左大括号 28"/>
          <p:cNvSpPr/>
          <p:nvPr/>
        </p:nvSpPr>
        <p:spPr>
          <a:xfrm>
            <a:off x="5534660" y="4533265"/>
            <a:ext cx="314325" cy="10134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0" name="直角上箭头 29"/>
          <p:cNvSpPr/>
          <p:nvPr/>
        </p:nvSpPr>
        <p:spPr>
          <a:xfrm rot="5400000">
            <a:off x="4079875" y="4033520"/>
            <a:ext cx="1188085" cy="1417955"/>
          </a:xfrm>
          <a:prstGeom prst="bentUpArrow">
            <a:avLst>
              <a:gd name="adj1" fmla="val 14965"/>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par>
                                <p:cTn id="19" presetID="3" presetClass="entr" presetSubtype="1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linds(horizontal)">
                                      <p:cBhvr>
                                        <p:cTn id="37" dur="500"/>
                                        <p:tgtEl>
                                          <p:spTgt spid="2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blinds(horizontal)">
                                      <p:cBhvr>
                                        <p:cTn id="40" dur="500"/>
                                        <p:tgtEl>
                                          <p:spTgt spid="3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blinds(horizontal)">
                                      <p:cBhvr>
                                        <p:cTn id="43" dur="500"/>
                                        <p:tgtEl>
                                          <p:spTgt spid="29"/>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blinds(horizontal)">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21" grpId="0"/>
      <p:bldP spid="6" grpId="0" animBg="1"/>
      <p:bldP spid="25" grpId="0"/>
      <p:bldP spid="26" grpId="0" animBg="1"/>
      <p:bldP spid="30" grpId="0" animBg="1"/>
      <p:bldP spid="29" grpId="0" animBg="1"/>
      <p:bldP spid="27"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6" name="圆角矩形 25"/>
          <p:cNvSpPr/>
          <p:nvPr/>
        </p:nvSpPr>
        <p:spPr>
          <a:xfrm>
            <a:off x="3148965" y="2049780"/>
            <a:ext cx="1358265" cy="1018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82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rgbClr val="FFFF00"/>
                </a:solidFill>
                <a:latin typeface="+mn-ea"/>
              </a:rPr>
              <a:t>RGB-D</a:t>
            </a:r>
            <a:r>
              <a:rPr lang="zh-CN" altLang="en-US" sz="1400" b="0">
                <a:solidFill>
                  <a:srgbClr val="FFFF00"/>
                </a:solidFill>
                <a:latin typeface="+mn-ea"/>
              </a:rPr>
              <a:t>相机</a:t>
            </a:r>
            <a:endParaRPr lang="zh-CN" altLang="en-US" sz="1400" b="0">
              <a:solidFill>
                <a:srgbClr val="FFFF00"/>
              </a:solidFill>
              <a:latin typeface="+mn-ea"/>
            </a:endParaRPr>
          </a:p>
        </p:txBody>
      </p:sp>
      <p:sp>
        <p:nvSpPr>
          <p:cNvPr id="9" name="右箭头 8"/>
          <p:cNvSpPr/>
          <p:nvPr/>
        </p:nvSpPr>
        <p:spPr>
          <a:xfrm>
            <a:off x="1945640" y="253301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3272155" y="2114550"/>
            <a:ext cx="1111885" cy="887095"/>
          </a:xfrm>
          <a:prstGeom prst="rect">
            <a:avLst/>
          </a:prstGeom>
          <a:noFill/>
          <a:ln w="9525">
            <a:noFill/>
          </a:ln>
        </p:spPr>
        <p:txBody>
          <a:bodyPr wrap="square">
            <a:noAutofit/>
          </a:bodyPr>
          <a:p>
            <a:pPr indent="0" algn="ctr">
              <a:lnSpc>
                <a:spcPct val="150000"/>
              </a:lnSpc>
              <a:buFont typeface="Wingdings" panose="05000000000000000000" charset="0"/>
              <a:buNone/>
            </a:pPr>
            <a:r>
              <a:rPr lang="zh-CN" altLang="en-US" b="0">
                <a:solidFill>
                  <a:srgbClr val="FFFF00"/>
                </a:solidFill>
                <a:latin typeface="+mn-ea"/>
              </a:rPr>
              <a:t>红外光</a:t>
            </a:r>
            <a:endParaRPr lang="zh-CN" altLang="en-US" b="0">
              <a:solidFill>
                <a:srgbClr val="FFFF00"/>
              </a:solidFill>
              <a:latin typeface="+mn-ea"/>
            </a:endParaRPr>
          </a:p>
          <a:p>
            <a:pPr indent="0" algn="ctr">
              <a:lnSpc>
                <a:spcPct val="150000"/>
              </a:lnSpc>
              <a:buFont typeface="Wingdings" panose="05000000000000000000" charset="0"/>
              <a:buNone/>
            </a:pPr>
            <a:r>
              <a:rPr lang="zh-CN" altLang="en-US" b="0">
                <a:solidFill>
                  <a:srgbClr val="FFFF00"/>
                </a:solidFill>
                <a:latin typeface="+mn-ea"/>
              </a:rPr>
              <a:t>发射头</a:t>
            </a:r>
            <a:endParaRPr lang="zh-CN" altLang="en-US" b="0">
              <a:solidFill>
                <a:srgbClr val="FFFF00"/>
              </a:solidFill>
              <a:latin typeface="+mn-ea"/>
            </a:endParaRPr>
          </a:p>
        </p:txBody>
      </p:sp>
      <p:sp>
        <p:nvSpPr>
          <p:cNvPr id="27" name="文本框 26"/>
          <p:cNvSpPr txBox="1"/>
          <p:nvPr/>
        </p:nvSpPr>
        <p:spPr>
          <a:xfrm>
            <a:off x="5248910" y="1852930"/>
            <a:ext cx="1856105" cy="1504315"/>
          </a:xfrm>
          <a:prstGeom prst="rect">
            <a:avLst/>
          </a:prstGeom>
          <a:noFill/>
          <a:ln w="9525">
            <a:noFill/>
          </a:ln>
        </p:spPr>
        <p:txBody>
          <a:bodyPr wrap="square">
            <a:noAutofit/>
          </a:bodyPr>
          <a:p>
            <a:pPr marL="285750" indent="-285750" algn="ctr">
              <a:lnSpc>
                <a:spcPct val="200000"/>
              </a:lnSpc>
              <a:buFont typeface="Wingdings" panose="05000000000000000000" charset="0"/>
              <a:buChar char="n"/>
            </a:pPr>
            <a:r>
              <a:rPr lang="zh-CN" b="0">
                <a:solidFill>
                  <a:srgbClr val="FFFF00"/>
                </a:solidFill>
                <a:latin typeface="+mn-ea"/>
              </a:rPr>
              <a:t>空间调制</a:t>
            </a:r>
            <a:endParaRPr lang="zh-CN" b="0">
              <a:solidFill>
                <a:srgbClr val="FFFF00"/>
              </a:solidFill>
              <a:latin typeface="+mn-ea"/>
            </a:endParaRPr>
          </a:p>
          <a:p>
            <a:pPr marL="285750" indent="-285750" algn="ctr">
              <a:lnSpc>
                <a:spcPct val="200000"/>
              </a:lnSpc>
              <a:buFont typeface="Wingdings" panose="05000000000000000000" charset="0"/>
              <a:buChar char="n"/>
            </a:pPr>
            <a:r>
              <a:rPr lang="zh-CN" b="0">
                <a:solidFill>
                  <a:schemeClr val="bg1"/>
                </a:solidFill>
                <a:latin typeface="+mn-ea"/>
              </a:rPr>
              <a:t>时间调制</a:t>
            </a:r>
            <a:endParaRPr lang="zh-CN" b="0">
              <a:solidFill>
                <a:schemeClr val="bg1"/>
              </a:solidFill>
              <a:latin typeface="+mn-ea"/>
            </a:endParaRPr>
          </a:p>
        </p:txBody>
      </p:sp>
      <p:sp>
        <p:nvSpPr>
          <p:cNvPr id="29" name="左大括号 28"/>
          <p:cNvSpPr/>
          <p:nvPr/>
        </p:nvSpPr>
        <p:spPr>
          <a:xfrm>
            <a:off x="4845685" y="2049780"/>
            <a:ext cx="314325" cy="10134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左大括号 9"/>
          <p:cNvSpPr/>
          <p:nvPr/>
        </p:nvSpPr>
        <p:spPr>
          <a:xfrm>
            <a:off x="6999605" y="1644650"/>
            <a:ext cx="324485" cy="11436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文本框 15"/>
          <p:cNvSpPr txBox="1"/>
          <p:nvPr/>
        </p:nvSpPr>
        <p:spPr>
          <a:xfrm>
            <a:off x="7432675" y="1240790"/>
            <a:ext cx="2724150" cy="1504315"/>
          </a:xfrm>
          <a:prstGeom prst="rect">
            <a:avLst/>
          </a:prstGeom>
          <a:noFill/>
          <a:ln w="9525">
            <a:noFill/>
          </a:ln>
        </p:spPr>
        <p:txBody>
          <a:bodyPr wrap="square">
            <a:noAutofit/>
          </a:bodyPr>
          <a:p>
            <a:pPr marL="285750" indent="-285750" algn="l">
              <a:lnSpc>
                <a:spcPct val="200000"/>
              </a:lnSpc>
              <a:buFont typeface="Wingdings" panose="05000000000000000000" charset="0"/>
              <a:buChar char="n"/>
            </a:pPr>
            <a:r>
              <a:rPr lang="zh-CN" b="0">
                <a:solidFill>
                  <a:srgbClr val="FFFF00"/>
                </a:solidFill>
                <a:latin typeface="+mn-ea"/>
              </a:rPr>
              <a:t>点结构光</a:t>
            </a:r>
            <a:endParaRPr lang="zh-CN" b="0">
              <a:solidFill>
                <a:srgbClr val="FFFF00"/>
              </a:solidFill>
              <a:latin typeface="+mn-ea"/>
            </a:endParaRPr>
          </a:p>
          <a:p>
            <a:pPr marL="285750" indent="-285750" algn="l">
              <a:lnSpc>
                <a:spcPct val="200000"/>
              </a:lnSpc>
              <a:buFont typeface="Wingdings" panose="05000000000000000000" charset="0"/>
              <a:buChar char="n"/>
            </a:pPr>
            <a:endParaRPr lang="zh-CN" b="0">
              <a:solidFill>
                <a:srgbClr val="FFFF00"/>
              </a:solidFill>
              <a:latin typeface="+mn-ea"/>
            </a:endParaRPr>
          </a:p>
          <a:p>
            <a:pPr marL="285750" indent="-285750" algn="l">
              <a:lnSpc>
                <a:spcPct val="200000"/>
              </a:lnSpc>
              <a:buFont typeface="Wingdings" panose="05000000000000000000" charset="0"/>
              <a:buChar char="n"/>
            </a:pPr>
            <a:r>
              <a:rPr lang="zh-CN" b="0">
                <a:solidFill>
                  <a:srgbClr val="FFFF00"/>
                </a:solidFill>
                <a:latin typeface="+mn-ea"/>
              </a:rPr>
              <a:t>正弦条纹结构光</a:t>
            </a:r>
            <a:endParaRPr lang="zh-CN" b="0">
              <a:solidFill>
                <a:srgbClr val="FFFF00"/>
              </a:solidFill>
              <a:latin typeface="+mn-ea"/>
            </a:endParaRPr>
          </a:p>
        </p:txBody>
      </p:sp>
      <p:sp>
        <p:nvSpPr>
          <p:cNvPr id="17" name="左大括号 16"/>
          <p:cNvSpPr/>
          <p:nvPr/>
        </p:nvSpPr>
        <p:spPr>
          <a:xfrm>
            <a:off x="8914130" y="1177290"/>
            <a:ext cx="314325" cy="10134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8" name="文本框 17"/>
          <p:cNvSpPr txBox="1"/>
          <p:nvPr/>
        </p:nvSpPr>
        <p:spPr>
          <a:xfrm>
            <a:off x="9317355" y="944880"/>
            <a:ext cx="2724150" cy="1504315"/>
          </a:xfrm>
          <a:prstGeom prst="rect">
            <a:avLst/>
          </a:prstGeom>
          <a:noFill/>
          <a:ln w="9525">
            <a:noFill/>
          </a:ln>
        </p:spPr>
        <p:txBody>
          <a:bodyPr wrap="square">
            <a:noAutofit/>
          </a:bodyPr>
          <a:p>
            <a:pPr marL="285750" indent="-285750" algn="l">
              <a:lnSpc>
                <a:spcPct val="200000"/>
              </a:lnSpc>
              <a:buFont typeface="Wingdings" panose="05000000000000000000" charset="0"/>
              <a:buChar char="n"/>
            </a:pPr>
            <a:r>
              <a:rPr lang="zh-CN" b="0">
                <a:solidFill>
                  <a:srgbClr val="FFFF00"/>
                </a:solidFill>
                <a:latin typeface="+mn-ea"/>
              </a:rPr>
              <a:t>强度编码</a:t>
            </a:r>
            <a:endParaRPr lang="zh-CN" b="0">
              <a:solidFill>
                <a:srgbClr val="FFFF00"/>
              </a:solidFill>
              <a:latin typeface="+mn-ea"/>
            </a:endParaRPr>
          </a:p>
          <a:p>
            <a:pPr marL="285750" indent="-285750" algn="l">
              <a:lnSpc>
                <a:spcPct val="200000"/>
              </a:lnSpc>
              <a:buFont typeface="Wingdings" panose="05000000000000000000" charset="0"/>
              <a:buChar char="n"/>
            </a:pPr>
            <a:r>
              <a:rPr lang="zh-CN" b="0">
                <a:solidFill>
                  <a:srgbClr val="FFFF00"/>
                </a:solidFill>
                <a:latin typeface="+mn-ea"/>
              </a:rPr>
              <a:t>二值编码（格雷码）</a:t>
            </a:r>
            <a:endParaRPr lang="zh-CN" b="0">
              <a:solidFill>
                <a:srgbClr val="FFFF00"/>
              </a:solidFill>
              <a:latin typeface="+mn-ea"/>
            </a:endParaRPr>
          </a:p>
        </p:txBody>
      </p:sp>
      <p:pic>
        <p:nvPicPr>
          <p:cNvPr id="19" name="图片 18"/>
          <p:cNvPicPr>
            <a:picLocks noChangeAspect="1"/>
          </p:cNvPicPr>
          <p:nvPr/>
        </p:nvPicPr>
        <p:blipFill>
          <a:blip r:embed="rId4"/>
          <a:stretch>
            <a:fillRect/>
          </a:stretch>
        </p:blipFill>
        <p:spPr>
          <a:xfrm>
            <a:off x="1430655" y="3690620"/>
            <a:ext cx="3076575" cy="2774950"/>
          </a:xfrm>
          <a:prstGeom prst="rect">
            <a:avLst/>
          </a:prstGeom>
        </p:spPr>
      </p:pic>
      <p:pic>
        <p:nvPicPr>
          <p:cNvPr id="20" name="图片 19"/>
          <p:cNvPicPr>
            <a:picLocks noChangeAspect="1"/>
          </p:cNvPicPr>
          <p:nvPr/>
        </p:nvPicPr>
        <p:blipFill>
          <a:blip r:embed="rId5"/>
          <a:stretch>
            <a:fillRect/>
          </a:stretch>
        </p:blipFill>
        <p:spPr>
          <a:xfrm>
            <a:off x="5248910" y="3690620"/>
            <a:ext cx="2715260" cy="2755900"/>
          </a:xfrm>
          <a:prstGeom prst="rect">
            <a:avLst/>
          </a:prstGeom>
        </p:spPr>
      </p:pic>
      <p:sp>
        <p:nvSpPr>
          <p:cNvPr id="22" name="文本框 21"/>
          <p:cNvSpPr txBox="1"/>
          <p:nvPr/>
        </p:nvSpPr>
        <p:spPr>
          <a:xfrm>
            <a:off x="8126095" y="4456430"/>
            <a:ext cx="2724150" cy="1504315"/>
          </a:xfrm>
          <a:prstGeom prst="rect">
            <a:avLst/>
          </a:prstGeom>
          <a:noFill/>
          <a:ln w="9525">
            <a:noFill/>
          </a:ln>
        </p:spPr>
        <p:txBody>
          <a:bodyPr wrap="square">
            <a:noAutofit/>
          </a:bodyPr>
          <a:p>
            <a:pPr marL="285750" indent="-285750" algn="l">
              <a:lnSpc>
                <a:spcPct val="200000"/>
              </a:lnSpc>
              <a:buFont typeface="Wingdings" panose="05000000000000000000" charset="0"/>
              <a:buChar char="n"/>
            </a:pPr>
            <a:r>
              <a:rPr lang="zh-CN" b="0">
                <a:solidFill>
                  <a:srgbClr val="FFFF00"/>
                </a:solidFill>
                <a:latin typeface="+mn-ea"/>
              </a:rPr>
              <a:t>强度编码</a:t>
            </a:r>
            <a:endParaRPr lang="zh-CN" b="0">
              <a:solidFill>
                <a:srgbClr val="FFFF00"/>
              </a:solidFill>
              <a:latin typeface="+mn-ea"/>
            </a:endParaRPr>
          </a:p>
          <a:p>
            <a:pPr marL="285750" indent="-285750" algn="l">
              <a:lnSpc>
                <a:spcPct val="200000"/>
              </a:lnSpc>
              <a:buFont typeface="Wingdings" panose="05000000000000000000" charset="0"/>
              <a:buChar char="n"/>
            </a:pPr>
            <a:r>
              <a:rPr lang="zh-CN" b="0">
                <a:solidFill>
                  <a:srgbClr val="FFFF00"/>
                </a:solidFill>
                <a:latin typeface="+mn-ea"/>
              </a:rPr>
              <a:t>二值编码（格雷码）</a:t>
            </a:r>
            <a:endParaRPr lang="zh-CN" b="0">
              <a:solidFill>
                <a:srgbClr val="FFFF00"/>
              </a:solidFill>
              <a:latin typeface="+mn-ea"/>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linds(horizontal)">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linds(horizontal)">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p:bldP spid="17" grpId="0" animBg="1"/>
      <p:bldP spid="18" grpId="0"/>
      <p:bldP spid="22"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6" name="圆角矩形 25"/>
          <p:cNvSpPr/>
          <p:nvPr/>
        </p:nvSpPr>
        <p:spPr>
          <a:xfrm>
            <a:off x="3148965" y="2049780"/>
            <a:ext cx="1358265" cy="1018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83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rgbClr val="FFFF00"/>
                </a:solidFill>
                <a:latin typeface="+mn-ea"/>
              </a:rPr>
              <a:t>RGB-D</a:t>
            </a:r>
            <a:r>
              <a:rPr lang="zh-CN" altLang="en-US" sz="1400" b="0">
                <a:solidFill>
                  <a:srgbClr val="FFFF00"/>
                </a:solidFill>
                <a:latin typeface="+mn-ea"/>
              </a:rPr>
              <a:t>相机</a:t>
            </a:r>
            <a:endParaRPr lang="zh-CN" altLang="en-US" sz="1400" b="0">
              <a:solidFill>
                <a:srgbClr val="FFFF00"/>
              </a:solidFill>
              <a:latin typeface="+mn-ea"/>
            </a:endParaRPr>
          </a:p>
        </p:txBody>
      </p:sp>
      <p:sp>
        <p:nvSpPr>
          <p:cNvPr id="9" name="右箭头 8"/>
          <p:cNvSpPr/>
          <p:nvPr/>
        </p:nvSpPr>
        <p:spPr>
          <a:xfrm>
            <a:off x="1945640" y="253301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3272155" y="2114550"/>
            <a:ext cx="1111885" cy="887095"/>
          </a:xfrm>
          <a:prstGeom prst="rect">
            <a:avLst/>
          </a:prstGeom>
          <a:noFill/>
          <a:ln w="9525">
            <a:noFill/>
          </a:ln>
        </p:spPr>
        <p:txBody>
          <a:bodyPr wrap="square">
            <a:noAutofit/>
          </a:bodyPr>
          <a:p>
            <a:pPr indent="0" algn="ctr">
              <a:lnSpc>
                <a:spcPct val="150000"/>
              </a:lnSpc>
              <a:buFont typeface="Wingdings" panose="05000000000000000000" charset="0"/>
              <a:buNone/>
            </a:pPr>
            <a:r>
              <a:rPr lang="zh-CN" altLang="en-US" b="0">
                <a:solidFill>
                  <a:srgbClr val="FFFF00"/>
                </a:solidFill>
                <a:latin typeface="+mn-ea"/>
              </a:rPr>
              <a:t>红外光</a:t>
            </a:r>
            <a:endParaRPr lang="zh-CN" altLang="en-US" b="0">
              <a:solidFill>
                <a:srgbClr val="FFFF00"/>
              </a:solidFill>
              <a:latin typeface="+mn-ea"/>
            </a:endParaRPr>
          </a:p>
          <a:p>
            <a:pPr indent="0" algn="ctr">
              <a:lnSpc>
                <a:spcPct val="150000"/>
              </a:lnSpc>
              <a:buFont typeface="Wingdings" panose="05000000000000000000" charset="0"/>
              <a:buNone/>
            </a:pPr>
            <a:r>
              <a:rPr lang="zh-CN" altLang="en-US" b="0">
                <a:solidFill>
                  <a:srgbClr val="FFFF00"/>
                </a:solidFill>
                <a:latin typeface="+mn-ea"/>
              </a:rPr>
              <a:t>发射头</a:t>
            </a:r>
            <a:endParaRPr lang="zh-CN" altLang="en-US" b="0">
              <a:solidFill>
                <a:srgbClr val="FFFF00"/>
              </a:solidFill>
              <a:latin typeface="+mn-ea"/>
            </a:endParaRPr>
          </a:p>
        </p:txBody>
      </p:sp>
      <p:sp>
        <p:nvSpPr>
          <p:cNvPr id="27" name="文本框 26"/>
          <p:cNvSpPr txBox="1"/>
          <p:nvPr/>
        </p:nvSpPr>
        <p:spPr>
          <a:xfrm>
            <a:off x="5248910" y="1852930"/>
            <a:ext cx="1856105" cy="1504315"/>
          </a:xfrm>
          <a:prstGeom prst="rect">
            <a:avLst/>
          </a:prstGeom>
          <a:noFill/>
          <a:ln w="9525">
            <a:noFill/>
          </a:ln>
        </p:spPr>
        <p:txBody>
          <a:bodyPr wrap="square">
            <a:noAutofit/>
          </a:bodyPr>
          <a:p>
            <a:pPr marL="285750" indent="-285750" algn="ctr">
              <a:lnSpc>
                <a:spcPct val="200000"/>
              </a:lnSpc>
              <a:buFont typeface="Wingdings" panose="05000000000000000000" charset="0"/>
              <a:buChar char="n"/>
            </a:pPr>
            <a:r>
              <a:rPr lang="zh-CN" b="0">
                <a:solidFill>
                  <a:srgbClr val="FFFF00"/>
                </a:solidFill>
                <a:latin typeface="+mn-ea"/>
              </a:rPr>
              <a:t>空间调制</a:t>
            </a:r>
            <a:endParaRPr lang="zh-CN" b="0">
              <a:solidFill>
                <a:srgbClr val="FFFF00"/>
              </a:solidFill>
              <a:latin typeface="+mn-ea"/>
            </a:endParaRPr>
          </a:p>
          <a:p>
            <a:pPr marL="285750" indent="-285750" algn="ctr">
              <a:lnSpc>
                <a:spcPct val="200000"/>
              </a:lnSpc>
              <a:buFont typeface="Wingdings" panose="05000000000000000000" charset="0"/>
              <a:buChar char="n"/>
            </a:pPr>
            <a:r>
              <a:rPr lang="zh-CN" b="0">
                <a:solidFill>
                  <a:schemeClr val="bg1"/>
                </a:solidFill>
                <a:latin typeface="+mn-ea"/>
              </a:rPr>
              <a:t>时间调制</a:t>
            </a:r>
            <a:endParaRPr lang="zh-CN" b="0">
              <a:solidFill>
                <a:schemeClr val="bg1"/>
              </a:solidFill>
              <a:latin typeface="+mn-ea"/>
            </a:endParaRPr>
          </a:p>
        </p:txBody>
      </p:sp>
      <p:sp>
        <p:nvSpPr>
          <p:cNvPr id="29" name="左大括号 28"/>
          <p:cNvSpPr/>
          <p:nvPr/>
        </p:nvSpPr>
        <p:spPr>
          <a:xfrm>
            <a:off x="4845685" y="2049780"/>
            <a:ext cx="314325" cy="10134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左大括号 9"/>
          <p:cNvSpPr/>
          <p:nvPr/>
        </p:nvSpPr>
        <p:spPr>
          <a:xfrm>
            <a:off x="6999605" y="1644650"/>
            <a:ext cx="324485" cy="11436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文本框 15"/>
          <p:cNvSpPr txBox="1"/>
          <p:nvPr/>
        </p:nvSpPr>
        <p:spPr>
          <a:xfrm>
            <a:off x="7432675" y="1240790"/>
            <a:ext cx="2724150" cy="1504315"/>
          </a:xfrm>
          <a:prstGeom prst="rect">
            <a:avLst/>
          </a:prstGeom>
          <a:noFill/>
          <a:ln w="9525">
            <a:noFill/>
          </a:ln>
        </p:spPr>
        <p:txBody>
          <a:bodyPr wrap="square">
            <a:noAutofit/>
          </a:bodyPr>
          <a:p>
            <a:pPr marL="285750" indent="-285750" algn="l">
              <a:lnSpc>
                <a:spcPct val="200000"/>
              </a:lnSpc>
              <a:buFont typeface="Wingdings" panose="05000000000000000000" charset="0"/>
              <a:buChar char="n"/>
            </a:pPr>
            <a:r>
              <a:rPr lang="zh-CN" b="0">
                <a:solidFill>
                  <a:srgbClr val="FFFF00"/>
                </a:solidFill>
                <a:latin typeface="+mn-ea"/>
              </a:rPr>
              <a:t>点结构光</a:t>
            </a:r>
            <a:endParaRPr lang="zh-CN" b="0">
              <a:solidFill>
                <a:srgbClr val="FFFF00"/>
              </a:solidFill>
              <a:latin typeface="+mn-ea"/>
            </a:endParaRPr>
          </a:p>
          <a:p>
            <a:pPr marL="285750" indent="-285750" algn="l">
              <a:lnSpc>
                <a:spcPct val="200000"/>
              </a:lnSpc>
              <a:buFont typeface="Wingdings" panose="05000000000000000000" charset="0"/>
              <a:buChar char="n"/>
            </a:pPr>
            <a:endParaRPr lang="zh-CN" b="0">
              <a:solidFill>
                <a:srgbClr val="FFFF00"/>
              </a:solidFill>
              <a:latin typeface="+mn-ea"/>
            </a:endParaRPr>
          </a:p>
          <a:p>
            <a:pPr marL="285750" indent="-285750" algn="l">
              <a:lnSpc>
                <a:spcPct val="200000"/>
              </a:lnSpc>
              <a:buFont typeface="Wingdings" panose="05000000000000000000" charset="0"/>
              <a:buChar char="n"/>
            </a:pPr>
            <a:r>
              <a:rPr lang="zh-CN" b="0">
                <a:solidFill>
                  <a:srgbClr val="FFFF00"/>
                </a:solidFill>
                <a:latin typeface="+mn-ea"/>
              </a:rPr>
              <a:t>正弦条纹结构光</a:t>
            </a:r>
            <a:endParaRPr lang="zh-CN" b="0">
              <a:solidFill>
                <a:srgbClr val="FFFF00"/>
              </a:solidFill>
              <a:latin typeface="+mn-ea"/>
            </a:endParaRPr>
          </a:p>
        </p:txBody>
      </p:sp>
      <p:sp>
        <p:nvSpPr>
          <p:cNvPr id="17" name="左大括号 16"/>
          <p:cNvSpPr/>
          <p:nvPr/>
        </p:nvSpPr>
        <p:spPr>
          <a:xfrm>
            <a:off x="8914130" y="1177290"/>
            <a:ext cx="314325" cy="10134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8" name="文本框 17"/>
          <p:cNvSpPr txBox="1"/>
          <p:nvPr/>
        </p:nvSpPr>
        <p:spPr>
          <a:xfrm>
            <a:off x="9317355" y="944880"/>
            <a:ext cx="2724150" cy="1504315"/>
          </a:xfrm>
          <a:prstGeom prst="rect">
            <a:avLst/>
          </a:prstGeom>
          <a:noFill/>
          <a:ln w="9525">
            <a:noFill/>
          </a:ln>
        </p:spPr>
        <p:txBody>
          <a:bodyPr wrap="square">
            <a:noAutofit/>
          </a:bodyPr>
          <a:p>
            <a:pPr marL="285750" indent="-285750" algn="l">
              <a:lnSpc>
                <a:spcPct val="200000"/>
              </a:lnSpc>
              <a:buFont typeface="Wingdings" panose="05000000000000000000" charset="0"/>
              <a:buChar char="n"/>
            </a:pPr>
            <a:r>
              <a:rPr lang="zh-CN" b="0">
                <a:solidFill>
                  <a:srgbClr val="FFFF00"/>
                </a:solidFill>
                <a:latin typeface="+mn-ea"/>
              </a:rPr>
              <a:t>强度编码</a:t>
            </a:r>
            <a:endParaRPr lang="zh-CN" b="0">
              <a:solidFill>
                <a:srgbClr val="FFFF00"/>
              </a:solidFill>
              <a:latin typeface="+mn-ea"/>
            </a:endParaRPr>
          </a:p>
          <a:p>
            <a:pPr marL="285750" indent="-285750" algn="l">
              <a:lnSpc>
                <a:spcPct val="200000"/>
              </a:lnSpc>
              <a:buFont typeface="Wingdings" panose="05000000000000000000" charset="0"/>
              <a:buChar char="n"/>
            </a:pPr>
            <a:r>
              <a:rPr lang="zh-CN" b="0">
                <a:solidFill>
                  <a:srgbClr val="FFFF00"/>
                </a:solidFill>
                <a:latin typeface="+mn-ea"/>
              </a:rPr>
              <a:t>二值编码（格雷码）</a:t>
            </a:r>
            <a:endParaRPr lang="zh-CN" b="0">
              <a:solidFill>
                <a:srgbClr val="FFFF00"/>
              </a:solidFill>
              <a:latin typeface="+mn-ea"/>
            </a:endParaRPr>
          </a:p>
        </p:txBody>
      </p:sp>
      <p:pic>
        <p:nvPicPr>
          <p:cNvPr id="4" name="图片 3"/>
          <p:cNvPicPr>
            <a:picLocks noChangeAspect="1"/>
          </p:cNvPicPr>
          <p:nvPr/>
        </p:nvPicPr>
        <p:blipFill>
          <a:blip r:embed="rId4"/>
          <a:stretch>
            <a:fillRect/>
          </a:stretch>
        </p:blipFill>
        <p:spPr>
          <a:xfrm>
            <a:off x="897890" y="3162300"/>
            <a:ext cx="4298315" cy="3143250"/>
          </a:xfrm>
          <a:prstGeom prst="rect">
            <a:avLst/>
          </a:prstGeom>
        </p:spPr>
      </p:pic>
      <p:sp>
        <p:nvSpPr>
          <p:cNvPr id="8" name="标题 14"/>
          <p:cNvSpPr>
            <a:spLocks noGrp="1"/>
          </p:cNvSpPr>
          <p:nvPr>
            <p:custDataLst>
              <p:tags r:id="rId5"/>
            </p:custDataLst>
          </p:nvPr>
        </p:nvSpPr>
        <p:spPr>
          <a:xfrm>
            <a:off x="1117600" y="6286500"/>
            <a:ext cx="3754755" cy="51498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lnSpc>
                <a:spcPct val="150000"/>
              </a:lnSpc>
            </a:pPr>
            <a:r>
              <a:rPr lang="zh-CN" altLang="en-US" sz="1800">
                <a:solidFill>
                  <a:srgbClr val="FFFF00"/>
                </a:solidFill>
                <a:sym typeface="+mn-ea"/>
              </a:rPr>
              <a:t>哪里不会点哪里，</a:t>
            </a:r>
            <a:r>
              <a:rPr lang="en-US" altLang="zh-CN" sz="1800">
                <a:solidFill>
                  <a:srgbClr val="FFFF00"/>
                </a:solidFill>
                <a:sym typeface="+mn-ea"/>
              </a:rPr>
              <a:t>so easy!</a:t>
            </a:r>
            <a:endParaRPr lang="en-US" altLang="zh-CN" sz="1800">
              <a:solidFill>
                <a:srgbClr val="FFFF00"/>
              </a:solidFill>
              <a:sym typeface="+mn-ea"/>
            </a:endParaRPr>
          </a:p>
        </p:txBody>
      </p:sp>
      <p:pic>
        <p:nvPicPr>
          <p:cNvPr id="6" name="图片 5"/>
          <p:cNvPicPr>
            <a:picLocks noChangeAspect="1"/>
          </p:cNvPicPr>
          <p:nvPr/>
        </p:nvPicPr>
        <p:blipFill>
          <a:blip r:embed="rId6"/>
          <a:stretch>
            <a:fillRect/>
          </a:stretch>
        </p:blipFill>
        <p:spPr>
          <a:xfrm>
            <a:off x="5621655" y="3063240"/>
            <a:ext cx="3600450" cy="3571875"/>
          </a:xfrm>
          <a:prstGeom prst="rect">
            <a:avLst/>
          </a:prstGeom>
        </p:spPr>
      </p:pic>
      <p:sp>
        <p:nvSpPr>
          <p:cNvPr id="7" name="椭圆 6"/>
          <p:cNvSpPr/>
          <p:nvPr/>
        </p:nvSpPr>
        <p:spPr>
          <a:xfrm>
            <a:off x="3314700" y="4815840"/>
            <a:ext cx="279400" cy="320040"/>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 name="直接箭头连接符 11"/>
          <p:cNvCxnSpPr>
            <a:stCxn id="7" idx="6"/>
          </p:cNvCxnSpPr>
          <p:nvPr/>
        </p:nvCxnSpPr>
        <p:spPr>
          <a:xfrm flipV="1">
            <a:off x="3594100" y="3088640"/>
            <a:ext cx="2066925" cy="18872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7" idx="6"/>
          </p:cNvCxnSpPr>
          <p:nvPr/>
        </p:nvCxnSpPr>
        <p:spPr>
          <a:xfrm>
            <a:off x="3594100" y="4975860"/>
            <a:ext cx="2007235" cy="16573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8207375" y="4217035"/>
            <a:ext cx="908685" cy="1048385"/>
          </a:xfrm>
          <a:prstGeom prst="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10017125" y="3841115"/>
            <a:ext cx="1496060" cy="772160"/>
          </a:xfrm>
          <a:prstGeom prst="rect">
            <a:avLst/>
          </a:prstGeom>
          <a:noFill/>
          <a:ln w="9525">
            <a:noFill/>
          </a:ln>
        </p:spPr>
        <p:txBody>
          <a:bodyPr wrap="square">
            <a:noAutofit/>
          </a:bodyPr>
          <a:p>
            <a:pPr indent="0" algn="l">
              <a:lnSpc>
                <a:spcPct val="200000"/>
              </a:lnSpc>
              <a:buFont typeface="Wingdings" panose="05000000000000000000" charset="0"/>
              <a:buNone/>
            </a:pPr>
            <a:r>
              <a:rPr lang="zh-CN" b="0">
                <a:solidFill>
                  <a:srgbClr val="FFFF00"/>
                </a:solidFill>
                <a:latin typeface="+mn-ea"/>
              </a:rPr>
              <a:t>二值编码</a:t>
            </a:r>
            <a:endParaRPr lang="zh-CN" b="0">
              <a:solidFill>
                <a:srgbClr val="FFFF00"/>
              </a:solidFill>
              <a:latin typeface="+mn-ea"/>
            </a:endParaRPr>
          </a:p>
        </p:txBody>
      </p:sp>
      <p:cxnSp>
        <p:nvCxnSpPr>
          <p:cNvPr id="25" name="直接箭头连接符 24"/>
          <p:cNvCxnSpPr/>
          <p:nvPr/>
        </p:nvCxnSpPr>
        <p:spPr>
          <a:xfrm flipV="1">
            <a:off x="9103360" y="4257040"/>
            <a:ext cx="901700" cy="7924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1"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par>
                                <p:cTn id="27" presetID="3" presetClass="entr" presetSubtype="1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blinds(horizontal)">
                                      <p:cBhvr>
                                        <p:cTn id="34" dur="500"/>
                                        <p:tgtEl>
                                          <p:spTgt spid="23"/>
                                        </p:tgtEl>
                                      </p:cBhvr>
                                    </p:animEffect>
                                  </p:childTnLst>
                                </p:cTn>
                              </p:par>
                              <p:par>
                                <p:cTn id="35" presetID="3" presetClass="entr" presetSubtype="1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linds(horizontal)">
                                      <p:cBhvr>
                                        <p:cTn id="37" dur="500"/>
                                        <p:tgtEl>
                                          <p:spTgt spid="2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blinds(horizontal)">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7" grpId="0" animBg="1"/>
      <p:bldP spid="23" grpId="0" animBg="1"/>
      <p:bldP spid="24"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6" name="圆角矩形 25"/>
          <p:cNvSpPr/>
          <p:nvPr/>
        </p:nvSpPr>
        <p:spPr>
          <a:xfrm>
            <a:off x="3148965" y="2049780"/>
            <a:ext cx="1358265" cy="1018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84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rgbClr val="FFFF00"/>
                </a:solidFill>
                <a:latin typeface="+mn-ea"/>
              </a:rPr>
              <a:t>RGB-D</a:t>
            </a:r>
            <a:r>
              <a:rPr lang="zh-CN" altLang="en-US" sz="1400" b="0">
                <a:solidFill>
                  <a:srgbClr val="FFFF00"/>
                </a:solidFill>
                <a:latin typeface="+mn-ea"/>
              </a:rPr>
              <a:t>相机</a:t>
            </a:r>
            <a:endParaRPr lang="zh-CN" altLang="en-US" sz="1400" b="0">
              <a:solidFill>
                <a:srgbClr val="FFFF00"/>
              </a:solidFill>
              <a:latin typeface="+mn-ea"/>
            </a:endParaRPr>
          </a:p>
        </p:txBody>
      </p:sp>
      <p:sp>
        <p:nvSpPr>
          <p:cNvPr id="9" name="右箭头 8"/>
          <p:cNvSpPr/>
          <p:nvPr/>
        </p:nvSpPr>
        <p:spPr>
          <a:xfrm>
            <a:off x="1945640" y="253301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3272155" y="2114550"/>
            <a:ext cx="1111885" cy="887095"/>
          </a:xfrm>
          <a:prstGeom prst="rect">
            <a:avLst/>
          </a:prstGeom>
          <a:noFill/>
          <a:ln w="9525">
            <a:noFill/>
          </a:ln>
        </p:spPr>
        <p:txBody>
          <a:bodyPr wrap="square">
            <a:noAutofit/>
          </a:bodyPr>
          <a:p>
            <a:pPr indent="0" algn="ctr">
              <a:lnSpc>
                <a:spcPct val="150000"/>
              </a:lnSpc>
              <a:buFont typeface="Wingdings" panose="05000000000000000000" charset="0"/>
              <a:buNone/>
            </a:pPr>
            <a:r>
              <a:rPr lang="zh-CN" altLang="en-US" b="0">
                <a:solidFill>
                  <a:srgbClr val="FFFF00"/>
                </a:solidFill>
                <a:latin typeface="+mn-ea"/>
              </a:rPr>
              <a:t>红外光</a:t>
            </a:r>
            <a:endParaRPr lang="zh-CN" altLang="en-US" b="0">
              <a:solidFill>
                <a:srgbClr val="FFFF00"/>
              </a:solidFill>
              <a:latin typeface="+mn-ea"/>
            </a:endParaRPr>
          </a:p>
          <a:p>
            <a:pPr indent="0" algn="ctr">
              <a:lnSpc>
                <a:spcPct val="150000"/>
              </a:lnSpc>
              <a:buFont typeface="Wingdings" panose="05000000000000000000" charset="0"/>
              <a:buNone/>
            </a:pPr>
            <a:r>
              <a:rPr lang="zh-CN" altLang="en-US" b="0">
                <a:solidFill>
                  <a:srgbClr val="FFFF00"/>
                </a:solidFill>
                <a:latin typeface="+mn-ea"/>
              </a:rPr>
              <a:t>发射头</a:t>
            </a:r>
            <a:endParaRPr lang="zh-CN" altLang="en-US" b="0">
              <a:solidFill>
                <a:srgbClr val="FFFF00"/>
              </a:solidFill>
              <a:latin typeface="+mn-ea"/>
            </a:endParaRPr>
          </a:p>
        </p:txBody>
      </p:sp>
      <p:sp>
        <p:nvSpPr>
          <p:cNvPr id="27" name="文本框 26"/>
          <p:cNvSpPr txBox="1"/>
          <p:nvPr/>
        </p:nvSpPr>
        <p:spPr>
          <a:xfrm>
            <a:off x="5248910" y="1852930"/>
            <a:ext cx="1856105" cy="1504315"/>
          </a:xfrm>
          <a:prstGeom prst="rect">
            <a:avLst/>
          </a:prstGeom>
          <a:noFill/>
          <a:ln w="9525">
            <a:noFill/>
          </a:ln>
        </p:spPr>
        <p:txBody>
          <a:bodyPr wrap="square">
            <a:noAutofit/>
          </a:bodyPr>
          <a:p>
            <a:pPr marL="285750" indent="-285750" algn="ctr">
              <a:lnSpc>
                <a:spcPct val="200000"/>
              </a:lnSpc>
              <a:buFont typeface="Wingdings" panose="05000000000000000000" charset="0"/>
              <a:buChar char="n"/>
            </a:pPr>
            <a:r>
              <a:rPr lang="zh-CN" b="0">
                <a:solidFill>
                  <a:srgbClr val="FFFF00"/>
                </a:solidFill>
                <a:latin typeface="+mn-ea"/>
              </a:rPr>
              <a:t>空间调制</a:t>
            </a:r>
            <a:endParaRPr lang="zh-CN" b="0">
              <a:solidFill>
                <a:srgbClr val="FFFF00"/>
              </a:solidFill>
              <a:latin typeface="+mn-ea"/>
            </a:endParaRPr>
          </a:p>
          <a:p>
            <a:pPr marL="285750" indent="-285750" algn="ctr">
              <a:lnSpc>
                <a:spcPct val="200000"/>
              </a:lnSpc>
              <a:buFont typeface="Wingdings" panose="05000000000000000000" charset="0"/>
              <a:buChar char="n"/>
            </a:pPr>
            <a:r>
              <a:rPr lang="zh-CN" b="0">
                <a:solidFill>
                  <a:schemeClr val="bg1"/>
                </a:solidFill>
                <a:latin typeface="+mn-ea"/>
              </a:rPr>
              <a:t>时间调制</a:t>
            </a:r>
            <a:endParaRPr lang="zh-CN" b="0">
              <a:solidFill>
                <a:schemeClr val="bg1"/>
              </a:solidFill>
              <a:latin typeface="+mn-ea"/>
            </a:endParaRPr>
          </a:p>
        </p:txBody>
      </p:sp>
      <p:sp>
        <p:nvSpPr>
          <p:cNvPr id="29" name="左大括号 28"/>
          <p:cNvSpPr/>
          <p:nvPr/>
        </p:nvSpPr>
        <p:spPr>
          <a:xfrm>
            <a:off x="4845685" y="2049780"/>
            <a:ext cx="314325" cy="10134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左大括号 9"/>
          <p:cNvSpPr/>
          <p:nvPr/>
        </p:nvSpPr>
        <p:spPr>
          <a:xfrm>
            <a:off x="6999605" y="1644650"/>
            <a:ext cx="324485" cy="11436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文本框 15"/>
          <p:cNvSpPr txBox="1"/>
          <p:nvPr/>
        </p:nvSpPr>
        <p:spPr>
          <a:xfrm>
            <a:off x="7432675" y="1240790"/>
            <a:ext cx="2724150" cy="1504315"/>
          </a:xfrm>
          <a:prstGeom prst="rect">
            <a:avLst/>
          </a:prstGeom>
          <a:noFill/>
          <a:ln w="9525">
            <a:noFill/>
          </a:ln>
        </p:spPr>
        <p:txBody>
          <a:bodyPr wrap="square">
            <a:noAutofit/>
          </a:bodyPr>
          <a:p>
            <a:pPr marL="285750" indent="-285750" algn="l">
              <a:lnSpc>
                <a:spcPct val="200000"/>
              </a:lnSpc>
              <a:buFont typeface="Wingdings" panose="05000000000000000000" charset="0"/>
              <a:buChar char="n"/>
            </a:pPr>
            <a:r>
              <a:rPr lang="zh-CN" b="0">
                <a:solidFill>
                  <a:srgbClr val="FFFF00"/>
                </a:solidFill>
                <a:latin typeface="+mn-ea"/>
              </a:rPr>
              <a:t>点结构光</a:t>
            </a:r>
            <a:endParaRPr lang="zh-CN" b="0">
              <a:solidFill>
                <a:srgbClr val="FFFF00"/>
              </a:solidFill>
              <a:latin typeface="+mn-ea"/>
            </a:endParaRPr>
          </a:p>
          <a:p>
            <a:pPr marL="285750" indent="-285750" algn="l">
              <a:lnSpc>
                <a:spcPct val="200000"/>
              </a:lnSpc>
              <a:buFont typeface="Wingdings" panose="05000000000000000000" charset="0"/>
              <a:buChar char="n"/>
            </a:pPr>
            <a:endParaRPr lang="zh-CN" b="0">
              <a:solidFill>
                <a:srgbClr val="FFFF00"/>
              </a:solidFill>
              <a:latin typeface="+mn-ea"/>
            </a:endParaRPr>
          </a:p>
          <a:p>
            <a:pPr marL="285750" indent="-285750" algn="l">
              <a:lnSpc>
                <a:spcPct val="200000"/>
              </a:lnSpc>
              <a:buFont typeface="Wingdings" panose="05000000000000000000" charset="0"/>
              <a:buChar char="n"/>
            </a:pPr>
            <a:r>
              <a:rPr lang="zh-CN" b="0">
                <a:solidFill>
                  <a:srgbClr val="FFFF00"/>
                </a:solidFill>
                <a:latin typeface="+mn-ea"/>
              </a:rPr>
              <a:t>正弦条纹结构光</a:t>
            </a:r>
            <a:endParaRPr lang="zh-CN" b="0">
              <a:solidFill>
                <a:srgbClr val="FFFF00"/>
              </a:solidFill>
              <a:latin typeface="+mn-ea"/>
            </a:endParaRPr>
          </a:p>
        </p:txBody>
      </p:sp>
      <p:sp>
        <p:nvSpPr>
          <p:cNvPr id="17" name="左大括号 16"/>
          <p:cNvSpPr/>
          <p:nvPr/>
        </p:nvSpPr>
        <p:spPr>
          <a:xfrm>
            <a:off x="8914130" y="1177290"/>
            <a:ext cx="314325" cy="10134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8" name="文本框 17"/>
          <p:cNvSpPr txBox="1"/>
          <p:nvPr/>
        </p:nvSpPr>
        <p:spPr>
          <a:xfrm>
            <a:off x="9317355" y="944880"/>
            <a:ext cx="2724150" cy="1504315"/>
          </a:xfrm>
          <a:prstGeom prst="rect">
            <a:avLst/>
          </a:prstGeom>
          <a:noFill/>
          <a:ln w="9525">
            <a:noFill/>
          </a:ln>
        </p:spPr>
        <p:txBody>
          <a:bodyPr wrap="square">
            <a:noAutofit/>
          </a:bodyPr>
          <a:p>
            <a:pPr marL="285750" indent="-285750" algn="l">
              <a:lnSpc>
                <a:spcPct val="200000"/>
              </a:lnSpc>
              <a:buFont typeface="Wingdings" panose="05000000000000000000" charset="0"/>
              <a:buChar char="n"/>
            </a:pPr>
            <a:r>
              <a:rPr lang="zh-CN" b="0">
                <a:solidFill>
                  <a:srgbClr val="FFFF00"/>
                </a:solidFill>
                <a:latin typeface="+mn-ea"/>
              </a:rPr>
              <a:t>强度编码</a:t>
            </a:r>
            <a:endParaRPr lang="zh-CN" b="0">
              <a:solidFill>
                <a:srgbClr val="FFFF00"/>
              </a:solidFill>
              <a:latin typeface="+mn-ea"/>
            </a:endParaRPr>
          </a:p>
          <a:p>
            <a:pPr marL="285750" indent="-285750" algn="l">
              <a:lnSpc>
                <a:spcPct val="200000"/>
              </a:lnSpc>
              <a:buFont typeface="Wingdings" panose="05000000000000000000" charset="0"/>
              <a:buChar char="n"/>
            </a:pPr>
            <a:r>
              <a:rPr lang="zh-CN" b="0">
                <a:solidFill>
                  <a:srgbClr val="FFFF00"/>
                </a:solidFill>
                <a:latin typeface="+mn-ea"/>
              </a:rPr>
              <a:t>二值编码（格雷码）</a:t>
            </a:r>
            <a:endParaRPr lang="zh-CN" b="0">
              <a:solidFill>
                <a:srgbClr val="FFFF00"/>
              </a:solidFill>
              <a:latin typeface="+mn-ea"/>
            </a:endParaRPr>
          </a:p>
        </p:txBody>
      </p:sp>
      <p:pic>
        <p:nvPicPr>
          <p:cNvPr id="20" name="图片 19"/>
          <p:cNvPicPr>
            <a:picLocks noChangeAspect="1"/>
          </p:cNvPicPr>
          <p:nvPr/>
        </p:nvPicPr>
        <p:blipFill>
          <a:blip r:embed="rId4"/>
          <a:stretch>
            <a:fillRect/>
          </a:stretch>
        </p:blipFill>
        <p:spPr>
          <a:xfrm>
            <a:off x="4507230" y="3854450"/>
            <a:ext cx="2713990" cy="1640840"/>
          </a:xfrm>
          <a:prstGeom prst="rect">
            <a:avLst/>
          </a:prstGeom>
        </p:spPr>
      </p:pic>
      <p:pic>
        <p:nvPicPr>
          <p:cNvPr id="22" name="图片 21"/>
          <p:cNvPicPr>
            <a:picLocks noChangeAspect="1"/>
          </p:cNvPicPr>
          <p:nvPr/>
        </p:nvPicPr>
        <p:blipFill>
          <a:blip r:embed="rId5"/>
          <a:stretch>
            <a:fillRect/>
          </a:stretch>
        </p:blipFill>
        <p:spPr>
          <a:xfrm>
            <a:off x="1181100" y="3863340"/>
            <a:ext cx="2597150" cy="1657985"/>
          </a:xfrm>
          <a:prstGeom prst="rect">
            <a:avLst/>
          </a:prstGeom>
        </p:spPr>
      </p:pic>
      <p:pic>
        <p:nvPicPr>
          <p:cNvPr id="30" name="图片 29"/>
          <p:cNvPicPr>
            <a:picLocks noChangeAspect="1"/>
          </p:cNvPicPr>
          <p:nvPr/>
        </p:nvPicPr>
        <p:blipFill>
          <a:blip r:embed="rId6"/>
          <a:stretch>
            <a:fillRect/>
          </a:stretch>
        </p:blipFill>
        <p:spPr>
          <a:xfrm>
            <a:off x="8504555" y="3854450"/>
            <a:ext cx="2976245" cy="1666875"/>
          </a:xfrm>
          <a:prstGeom prst="rect">
            <a:avLst/>
          </a:prstGeom>
        </p:spPr>
      </p:pic>
      <p:sp>
        <p:nvSpPr>
          <p:cNvPr id="31" name="文本框 30"/>
          <p:cNvSpPr txBox="1"/>
          <p:nvPr/>
        </p:nvSpPr>
        <p:spPr>
          <a:xfrm>
            <a:off x="1466850" y="5495290"/>
            <a:ext cx="2025650" cy="645795"/>
          </a:xfrm>
          <a:prstGeom prst="rect">
            <a:avLst/>
          </a:prstGeom>
          <a:noFill/>
          <a:ln w="9525">
            <a:noFill/>
          </a:ln>
        </p:spPr>
        <p:txBody>
          <a:bodyPr wrap="square">
            <a:noAutofit/>
          </a:bodyPr>
          <a:p>
            <a:pPr indent="0" algn="l">
              <a:lnSpc>
                <a:spcPct val="200000"/>
              </a:lnSpc>
              <a:buFont typeface="Wingdings" panose="05000000000000000000" charset="0"/>
              <a:buNone/>
            </a:pPr>
            <a:r>
              <a:rPr lang="zh-CN" altLang="en-US" b="0">
                <a:solidFill>
                  <a:srgbClr val="FFFF00"/>
                </a:solidFill>
                <a:latin typeface="+mn-ea"/>
              </a:rPr>
              <a:t>正弦条纹（发射）</a:t>
            </a:r>
            <a:endParaRPr lang="zh-CN" altLang="en-US" b="0">
              <a:solidFill>
                <a:srgbClr val="FFFF00"/>
              </a:solidFill>
              <a:latin typeface="+mn-ea"/>
            </a:endParaRPr>
          </a:p>
        </p:txBody>
      </p:sp>
      <p:sp>
        <p:nvSpPr>
          <p:cNvPr id="32" name="文本框 31"/>
          <p:cNvSpPr txBox="1"/>
          <p:nvPr/>
        </p:nvSpPr>
        <p:spPr>
          <a:xfrm>
            <a:off x="4851400" y="5521325"/>
            <a:ext cx="2025650" cy="645795"/>
          </a:xfrm>
          <a:prstGeom prst="rect">
            <a:avLst/>
          </a:prstGeom>
          <a:noFill/>
          <a:ln w="9525">
            <a:noFill/>
          </a:ln>
        </p:spPr>
        <p:txBody>
          <a:bodyPr wrap="square">
            <a:noAutofit/>
          </a:bodyPr>
          <a:p>
            <a:pPr indent="0" algn="l">
              <a:lnSpc>
                <a:spcPct val="200000"/>
              </a:lnSpc>
              <a:buFont typeface="Wingdings" panose="05000000000000000000" charset="0"/>
              <a:buNone/>
            </a:pPr>
            <a:r>
              <a:rPr lang="zh-CN" altLang="en-US" b="0">
                <a:solidFill>
                  <a:srgbClr val="FFFF00"/>
                </a:solidFill>
                <a:latin typeface="+mn-ea"/>
              </a:rPr>
              <a:t>正弦条纹（接收）</a:t>
            </a:r>
            <a:endParaRPr lang="zh-CN" altLang="en-US" b="0">
              <a:solidFill>
                <a:srgbClr val="FFFF00"/>
              </a:solidFill>
              <a:latin typeface="+mn-ea"/>
            </a:endParaRPr>
          </a:p>
        </p:txBody>
      </p:sp>
      <p:sp>
        <p:nvSpPr>
          <p:cNvPr id="33" name="文本框 32"/>
          <p:cNvSpPr txBox="1"/>
          <p:nvPr/>
        </p:nvSpPr>
        <p:spPr>
          <a:xfrm>
            <a:off x="9570085" y="5521325"/>
            <a:ext cx="1177290" cy="645795"/>
          </a:xfrm>
          <a:prstGeom prst="rect">
            <a:avLst/>
          </a:prstGeom>
          <a:noFill/>
          <a:ln w="9525">
            <a:noFill/>
          </a:ln>
        </p:spPr>
        <p:txBody>
          <a:bodyPr wrap="square">
            <a:noAutofit/>
          </a:bodyPr>
          <a:p>
            <a:pPr indent="0" algn="l">
              <a:lnSpc>
                <a:spcPct val="200000"/>
              </a:lnSpc>
              <a:buFont typeface="Wingdings" panose="05000000000000000000" charset="0"/>
              <a:buNone/>
            </a:pPr>
            <a:r>
              <a:rPr lang="zh-CN" altLang="en-US" b="0">
                <a:solidFill>
                  <a:srgbClr val="FFFF00"/>
                </a:solidFill>
                <a:latin typeface="+mn-ea"/>
              </a:rPr>
              <a:t>深度信息</a:t>
            </a:r>
            <a:endParaRPr lang="zh-CN" altLang="en-US" b="0">
              <a:solidFill>
                <a:srgbClr val="FFFF00"/>
              </a:solidFill>
              <a:latin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500"/>
                                        <p:tgtEl>
                                          <p:spTgt spid="2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blinds(horizontal)">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blinds(horizontal)">
                                      <p:cBhvr>
                                        <p:cTn id="23" dur="500"/>
                                        <p:tgtEl>
                                          <p:spTgt spid="3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blinds(horizontal)">
                                      <p:cBhvr>
                                        <p:cTn id="2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6" name="圆角矩形 25"/>
          <p:cNvSpPr/>
          <p:nvPr/>
        </p:nvSpPr>
        <p:spPr>
          <a:xfrm>
            <a:off x="3148965" y="2049780"/>
            <a:ext cx="1358265" cy="1018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85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rgbClr val="FFFF00"/>
                </a:solidFill>
                <a:latin typeface="+mn-ea"/>
              </a:rPr>
              <a:t>RGB-D</a:t>
            </a:r>
            <a:r>
              <a:rPr lang="zh-CN" altLang="en-US" sz="1400" b="0">
                <a:solidFill>
                  <a:srgbClr val="FFFF00"/>
                </a:solidFill>
                <a:latin typeface="+mn-ea"/>
              </a:rPr>
              <a:t>相机</a:t>
            </a:r>
            <a:endParaRPr lang="zh-CN" altLang="en-US" sz="1400" b="0">
              <a:solidFill>
                <a:srgbClr val="FFFF00"/>
              </a:solidFill>
              <a:latin typeface="+mn-ea"/>
            </a:endParaRPr>
          </a:p>
        </p:txBody>
      </p:sp>
      <p:sp>
        <p:nvSpPr>
          <p:cNvPr id="9" name="右箭头 8"/>
          <p:cNvSpPr/>
          <p:nvPr/>
        </p:nvSpPr>
        <p:spPr>
          <a:xfrm>
            <a:off x="1945640" y="253301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3272155" y="2114550"/>
            <a:ext cx="1111885" cy="887095"/>
          </a:xfrm>
          <a:prstGeom prst="rect">
            <a:avLst/>
          </a:prstGeom>
          <a:noFill/>
          <a:ln w="9525">
            <a:noFill/>
          </a:ln>
        </p:spPr>
        <p:txBody>
          <a:bodyPr wrap="square">
            <a:noAutofit/>
          </a:bodyPr>
          <a:p>
            <a:pPr indent="0" algn="ctr">
              <a:lnSpc>
                <a:spcPct val="150000"/>
              </a:lnSpc>
              <a:buFont typeface="Wingdings" panose="05000000000000000000" charset="0"/>
              <a:buNone/>
            </a:pPr>
            <a:r>
              <a:rPr lang="zh-CN" altLang="en-US" b="0">
                <a:solidFill>
                  <a:srgbClr val="FFFF00"/>
                </a:solidFill>
                <a:latin typeface="+mn-ea"/>
              </a:rPr>
              <a:t>红外光</a:t>
            </a:r>
            <a:endParaRPr lang="zh-CN" altLang="en-US" b="0">
              <a:solidFill>
                <a:srgbClr val="FFFF00"/>
              </a:solidFill>
              <a:latin typeface="+mn-ea"/>
            </a:endParaRPr>
          </a:p>
          <a:p>
            <a:pPr indent="0" algn="ctr">
              <a:lnSpc>
                <a:spcPct val="150000"/>
              </a:lnSpc>
              <a:buFont typeface="Wingdings" panose="05000000000000000000" charset="0"/>
              <a:buNone/>
            </a:pPr>
            <a:r>
              <a:rPr lang="zh-CN" altLang="en-US" b="0">
                <a:solidFill>
                  <a:srgbClr val="FFFF00"/>
                </a:solidFill>
                <a:latin typeface="+mn-ea"/>
              </a:rPr>
              <a:t>发射头</a:t>
            </a:r>
            <a:endParaRPr lang="zh-CN" altLang="en-US" b="0">
              <a:solidFill>
                <a:srgbClr val="FFFF00"/>
              </a:solidFill>
              <a:latin typeface="+mn-ea"/>
            </a:endParaRPr>
          </a:p>
        </p:txBody>
      </p:sp>
      <p:sp>
        <p:nvSpPr>
          <p:cNvPr id="27" name="文本框 26"/>
          <p:cNvSpPr txBox="1"/>
          <p:nvPr/>
        </p:nvSpPr>
        <p:spPr>
          <a:xfrm>
            <a:off x="5248910" y="1852930"/>
            <a:ext cx="1856105" cy="1504315"/>
          </a:xfrm>
          <a:prstGeom prst="rect">
            <a:avLst/>
          </a:prstGeom>
          <a:noFill/>
          <a:ln w="9525">
            <a:noFill/>
          </a:ln>
        </p:spPr>
        <p:txBody>
          <a:bodyPr wrap="square">
            <a:noAutofit/>
          </a:bodyPr>
          <a:p>
            <a:pPr marL="285750" indent="-285750" algn="ctr">
              <a:lnSpc>
                <a:spcPct val="200000"/>
              </a:lnSpc>
              <a:buFont typeface="Wingdings" panose="05000000000000000000" charset="0"/>
              <a:buChar char="n"/>
            </a:pPr>
            <a:r>
              <a:rPr lang="zh-CN" b="0">
                <a:solidFill>
                  <a:schemeClr val="bg1"/>
                </a:solidFill>
                <a:latin typeface="+mn-ea"/>
              </a:rPr>
              <a:t>空间调制</a:t>
            </a:r>
            <a:endParaRPr lang="zh-CN" b="0">
              <a:solidFill>
                <a:srgbClr val="FFFF00"/>
              </a:solidFill>
              <a:latin typeface="+mn-ea"/>
            </a:endParaRPr>
          </a:p>
          <a:p>
            <a:pPr marL="285750" indent="-285750" algn="ctr">
              <a:lnSpc>
                <a:spcPct val="200000"/>
              </a:lnSpc>
              <a:buFont typeface="Wingdings" panose="05000000000000000000" charset="0"/>
              <a:buChar char="n"/>
            </a:pPr>
            <a:r>
              <a:rPr lang="zh-CN" b="0">
                <a:solidFill>
                  <a:srgbClr val="FFFF00"/>
                </a:solidFill>
                <a:latin typeface="+mn-ea"/>
              </a:rPr>
              <a:t>时间调制</a:t>
            </a:r>
            <a:endParaRPr lang="zh-CN" b="0">
              <a:solidFill>
                <a:srgbClr val="FFFF00"/>
              </a:solidFill>
              <a:latin typeface="+mn-ea"/>
            </a:endParaRPr>
          </a:p>
        </p:txBody>
      </p:sp>
      <p:sp>
        <p:nvSpPr>
          <p:cNvPr id="29" name="左大括号 28"/>
          <p:cNvSpPr/>
          <p:nvPr/>
        </p:nvSpPr>
        <p:spPr>
          <a:xfrm>
            <a:off x="4845685" y="2049780"/>
            <a:ext cx="314325" cy="10134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4" name="左大括号 33"/>
          <p:cNvSpPr/>
          <p:nvPr/>
        </p:nvSpPr>
        <p:spPr>
          <a:xfrm>
            <a:off x="6956425" y="2223135"/>
            <a:ext cx="324485" cy="11436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 name="文本框 3"/>
          <p:cNvSpPr txBox="1"/>
          <p:nvPr/>
        </p:nvSpPr>
        <p:spPr>
          <a:xfrm>
            <a:off x="7512685" y="1852930"/>
            <a:ext cx="2724150" cy="1932940"/>
          </a:xfrm>
          <a:prstGeom prst="rect">
            <a:avLst/>
          </a:prstGeom>
          <a:noFill/>
          <a:ln w="9525">
            <a:noFill/>
          </a:ln>
        </p:spPr>
        <p:txBody>
          <a:bodyPr wrap="square">
            <a:noAutofit/>
          </a:bodyPr>
          <a:p>
            <a:pPr marL="285750" indent="-285750" algn="l">
              <a:lnSpc>
                <a:spcPct val="200000"/>
              </a:lnSpc>
              <a:buFont typeface="Wingdings" panose="05000000000000000000" charset="0"/>
              <a:buChar char="n"/>
            </a:pPr>
            <a:r>
              <a:rPr lang="zh-CN" b="0">
                <a:solidFill>
                  <a:srgbClr val="FFFF00"/>
                </a:solidFill>
                <a:latin typeface="+mn-ea"/>
              </a:rPr>
              <a:t>调幅</a:t>
            </a:r>
            <a:endParaRPr lang="zh-CN" b="0">
              <a:solidFill>
                <a:srgbClr val="FFFF00"/>
              </a:solidFill>
              <a:latin typeface="+mn-ea"/>
            </a:endParaRPr>
          </a:p>
          <a:p>
            <a:pPr marL="285750" indent="-285750" algn="l">
              <a:lnSpc>
                <a:spcPct val="200000"/>
              </a:lnSpc>
              <a:buFont typeface="Wingdings" panose="05000000000000000000" charset="0"/>
              <a:buChar char="n"/>
            </a:pPr>
            <a:r>
              <a:rPr lang="zh-CN" b="0">
                <a:solidFill>
                  <a:srgbClr val="FFFF00"/>
                </a:solidFill>
                <a:latin typeface="+mn-ea"/>
              </a:rPr>
              <a:t>调频</a:t>
            </a:r>
            <a:endParaRPr lang="zh-CN" b="0">
              <a:solidFill>
                <a:srgbClr val="FFFF00"/>
              </a:solidFill>
              <a:latin typeface="+mn-ea"/>
            </a:endParaRPr>
          </a:p>
          <a:p>
            <a:pPr marL="285750" indent="-285750" algn="l">
              <a:lnSpc>
                <a:spcPct val="200000"/>
              </a:lnSpc>
              <a:buFont typeface="Wingdings" panose="05000000000000000000" charset="0"/>
              <a:buChar char="n"/>
            </a:pPr>
            <a:r>
              <a:rPr lang="zh-CN" b="0">
                <a:solidFill>
                  <a:srgbClr val="FFFF00"/>
                </a:solidFill>
                <a:latin typeface="+mn-ea"/>
              </a:rPr>
              <a:t>调相</a:t>
            </a:r>
            <a:r>
              <a:rPr lang="en-US" altLang="zh-CN" b="0">
                <a:solidFill>
                  <a:srgbClr val="FFFF00"/>
                </a:solidFill>
                <a:latin typeface="+mn-ea"/>
              </a:rPr>
              <a:t>/</a:t>
            </a:r>
            <a:r>
              <a:rPr lang="zh-CN" altLang="en-US" b="0">
                <a:solidFill>
                  <a:srgbClr val="FFFF00"/>
                </a:solidFill>
                <a:latin typeface="+mn-ea"/>
              </a:rPr>
              <a:t>相关码</a:t>
            </a:r>
            <a:endParaRPr lang="zh-CN" altLang="en-US" b="0">
              <a:solidFill>
                <a:srgbClr val="FFFF00"/>
              </a:solidFill>
              <a:latin typeface="+mn-ea"/>
            </a:endParaRPr>
          </a:p>
        </p:txBody>
      </p:sp>
      <p:pic>
        <p:nvPicPr>
          <p:cNvPr id="5" name="图片 4"/>
          <p:cNvPicPr>
            <a:picLocks noChangeAspect="1"/>
          </p:cNvPicPr>
          <p:nvPr/>
        </p:nvPicPr>
        <p:blipFill>
          <a:blip r:embed="rId4"/>
          <a:stretch>
            <a:fillRect/>
          </a:stretch>
        </p:blipFill>
        <p:spPr>
          <a:xfrm>
            <a:off x="526415" y="4023995"/>
            <a:ext cx="3662045" cy="1736090"/>
          </a:xfrm>
          <a:prstGeom prst="rect">
            <a:avLst/>
          </a:prstGeom>
        </p:spPr>
      </p:pic>
      <p:sp>
        <p:nvSpPr>
          <p:cNvPr id="6" name="文本框 5"/>
          <p:cNvSpPr txBox="1"/>
          <p:nvPr/>
        </p:nvSpPr>
        <p:spPr>
          <a:xfrm>
            <a:off x="1517015" y="5750560"/>
            <a:ext cx="2025650" cy="645795"/>
          </a:xfrm>
          <a:prstGeom prst="rect">
            <a:avLst/>
          </a:prstGeom>
          <a:noFill/>
          <a:ln w="9525">
            <a:noFill/>
          </a:ln>
        </p:spPr>
        <p:txBody>
          <a:bodyPr wrap="square">
            <a:noAutofit/>
          </a:bodyPr>
          <a:p>
            <a:pPr indent="0" algn="l">
              <a:lnSpc>
                <a:spcPct val="200000"/>
              </a:lnSpc>
              <a:buFont typeface="Wingdings" panose="05000000000000000000" charset="0"/>
              <a:buNone/>
            </a:pPr>
            <a:r>
              <a:rPr lang="zh-CN" altLang="en-US" b="0">
                <a:solidFill>
                  <a:srgbClr val="FFFF00"/>
                </a:solidFill>
                <a:latin typeface="+mn-ea"/>
              </a:rPr>
              <a:t>激光脉冲（发射）</a:t>
            </a:r>
            <a:endParaRPr lang="zh-CN" altLang="en-US" b="0">
              <a:solidFill>
                <a:srgbClr val="FFFF00"/>
              </a:solidFill>
              <a:latin typeface="+mn-ea"/>
            </a:endParaRPr>
          </a:p>
        </p:txBody>
      </p:sp>
      <p:pic>
        <p:nvPicPr>
          <p:cNvPr id="8" name="图片 7"/>
          <p:cNvPicPr>
            <a:picLocks noChangeAspect="1"/>
          </p:cNvPicPr>
          <p:nvPr/>
        </p:nvPicPr>
        <p:blipFill>
          <a:blip r:embed="rId5"/>
          <a:stretch>
            <a:fillRect/>
          </a:stretch>
        </p:blipFill>
        <p:spPr>
          <a:xfrm>
            <a:off x="5160010" y="4082415"/>
            <a:ext cx="1619250" cy="1619250"/>
          </a:xfrm>
          <a:prstGeom prst="rect">
            <a:avLst/>
          </a:prstGeom>
        </p:spPr>
      </p:pic>
      <p:sp>
        <p:nvSpPr>
          <p:cNvPr id="12" name="文本框 11"/>
          <p:cNvSpPr txBox="1"/>
          <p:nvPr/>
        </p:nvSpPr>
        <p:spPr>
          <a:xfrm>
            <a:off x="5019040" y="5760085"/>
            <a:ext cx="2025650" cy="645795"/>
          </a:xfrm>
          <a:prstGeom prst="rect">
            <a:avLst/>
          </a:prstGeom>
          <a:noFill/>
          <a:ln w="9525">
            <a:noFill/>
          </a:ln>
        </p:spPr>
        <p:txBody>
          <a:bodyPr wrap="square">
            <a:noAutofit/>
          </a:bodyPr>
          <a:p>
            <a:pPr indent="0" algn="l">
              <a:lnSpc>
                <a:spcPct val="200000"/>
              </a:lnSpc>
              <a:buFont typeface="Wingdings" panose="05000000000000000000" charset="0"/>
              <a:buNone/>
            </a:pPr>
            <a:r>
              <a:rPr lang="zh-CN" altLang="en-US" b="0">
                <a:solidFill>
                  <a:srgbClr val="FFFF00"/>
                </a:solidFill>
                <a:latin typeface="+mn-ea"/>
              </a:rPr>
              <a:t>激光脉冲（接收）</a:t>
            </a:r>
            <a:endParaRPr lang="zh-CN" altLang="en-US" b="0">
              <a:solidFill>
                <a:srgbClr val="FFFF00"/>
              </a:solidFill>
              <a:latin typeface="+mn-ea"/>
            </a:endParaRPr>
          </a:p>
        </p:txBody>
      </p:sp>
      <p:pic>
        <p:nvPicPr>
          <p:cNvPr id="45" name="图片 44"/>
          <p:cNvPicPr>
            <a:picLocks noChangeAspect="1"/>
          </p:cNvPicPr>
          <p:nvPr/>
        </p:nvPicPr>
        <p:blipFill>
          <a:blip r:embed="rId6"/>
          <a:stretch>
            <a:fillRect/>
          </a:stretch>
        </p:blipFill>
        <p:spPr>
          <a:xfrm>
            <a:off x="7299960" y="3862070"/>
            <a:ext cx="4324350" cy="2333625"/>
          </a:xfrm>
          <a:prstGeom prst="rect">
            <a:avLst/>
          </a:prstGeom>
        </p:spPr>
      </p:pic>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blinds(horizontal)">
                                      <p:cBhvr>
                                        <p:cTn id="3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 grpId="0"/>
      <p:bldP spid="6" grpId="0"/>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6" name="圆角矩形 25"/>
          <p:cNvSpPr/>
          <p:nvPr/>
        </p:nvSpPr>
        <p:spPr>
          <a:xfrm>
            <a:off x="3148965" y="2049780"/>
            <a:ext cx="1358265" cy="1018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86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rgbClr val="FFFF00"/>
                </a:solidFill>
                <a:latin typeface="+mn-ea"/>
              </a:rPr>
              <a:t>RGB-D</a:t>
            </a:r>
            <a:r>
              <a:rPr lang="zh-CN" altLang="en-US" sz="1400" b="0">
                <a:solidFill>
                  <a:srgbClr val="FFFF00"/>
                </a:solidFill>
                <a:latin typeface="+mn-ea"/>
              </a:rPr>
              <a:t>相机</a:t>
            </a:r>
            <a:endParaRPr lang="zh-CN" altLang="en-US" sz="1400" b="0">
              <a:solidFill>
                <a:srgbClr val="FFFF00"/>
              </a:solidFill>
              <a:latin typeface="+mn-ea"/>
            </a:endParaRPr>
          </a:p>
        </p:txBody>
      </p:sp>
      <p:sp>
        <p:nvSpPr>
          <p:cNvPr id="9" name="右箭头 8"/>
          <p:cNvSpPr/>
          <p:nvPr/>
        </p:nvSpPr>
        <p:spPr>
          <a:xfrm>
            <a:off x="1945640" y="253301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3272155" y="2114550"/>
            <a:ext cx="1111885" cy="887095"/>
          </a:xfrm>
          <a:prstGeom prst="rect">
            <a:avLst/>
          </a:prstGeom>
          <a:noFill/>
          <a:ln w="9525">
            <a:noFill/>
          </a:ln>
        </p:spPr>
        <p:txBody>
          <a:bodyPr wrap="square">
            <a:noAutofit/>
          </a:bodyPr>
          <a:p>
            <a:pPr indent="0" algn="ctr">
              <a:lnSpc>
                <a:spcPct val="150000"/>
              </a:lnSpc>
              <a:buFont typeface="Wingdings" panose="05000000000000000000" charset="0"/>
              <a:buNone/>
            </a:pPr>
            <a:r>
              <a:rPr lang="zh-CN" altLang="en-US" b="0">
                <a:solidFill>
                  <a:srgbClr val="FFFF00"/>
                </a:solidFill>
                <a:latin typeface="+mn-ea"/>
              </a:rPr>
              <a:t>红外光</a:t>
            </a:r>
            <a:endParaRPr lang="zh-CN" altLang="en-US" b="0">
              <a:solidFill>
                <a:srgbClr val="FFFF00"/>
              </a:solidFill>
              <a:latin typeface="+mn-ea"/>
            </a:endParaRPr>
          </a:p>
          <a:p>
            <a:pPr indent="0" algn="ctr">
              <a:lnSpc>
                <a:spcPct val="150000"/>
              </a:lnSpc>
              <a:buFont typeface="Wingdings" panose="05000000000000000000" charset="0"/>
              <a:buNone/>
            </a:pPr>
            <a:r>
              <a:rPr lang="zh-CN" altLang="en-US" b="0">
                <a:solidFill>
                  <a:srgbClr val="FFFF00"/>
                </a:solidFill>
                <a:latin typeface="+mn-ea"/>
              </a:rPr>
              <a:t>发射头</a:t>
            </a:r>
            <a:endParaRPr lang="zh-CN" altLang="en-US" b="0">
              <a:solidFill>
                <a:srgbClr val="FFFF00"/>
              </a:solidFill>
              <a:latin typeface="+mn-ea"/>
            </a:endParaRPr>
          </a:p>
        </p:txBody>
      </p:sp>
      <p:sp>
        <p:nvSpPr>
          <p:cNvPr id="27" name="文本框 26"/>
          <p:cNvSpPr txBox="1"/>
          <p:nvPr/>
        </p:nvSpPr>
        <p:spPr>
          <a:xfrm>
            <a:off x="5248910" y="1852930"/>
            <a:ext cx="1856105" cy="1504315"/>
          </a:xfrm>
          <a:prstGeom prst="rect">
            <a:avLst/>
          </a:prstGeom>
          <a:noFill/>
          <a:ln w="9525">
            <a:noFill/>
          </a:ln>
        </p:spPr>
        <p:txBody>
          <a:bodyPr wrap="square">
            <a:noAutofit/>
          </a:bodyPr>
          <a:p>
            <a:pPr marL="285750" indent="-285750" algn="ctr">
              <a:lnSpc>
                <a:spcPct val="200000"/>
              </a:lnSpc>
              <a:buFont typeface="Wingdings" panose="05000000000000000000" charset="0"/>
              <a:buChar char="n"/>
            </a:pPr>
            <a:r>
              <a:rPr lang="zh-CN" b="0">
                <a:solidFill>
                  <a:schemeClr val="bg1"/>
                </a:solidFill>
                <a:latin typeface="+mn-ea"/>
              </a:rPr>
              <a:t>空间调制</a:t>
            </a:r>
            <a:endParaRPr lang="zh-CN" b="0">
              <a:solidFill>
                <a:srgbClr val="FFFF00"/>
              </a:solidFill>
              <a:latin typeface="+mn-ea"/>
            </a:endParaRPr>
          </a:p>
          <a:p>
            <a:pPr marL="285750" indent="-285750" algn="ctr">
              <a:lnSpc>
                <a:spcPct val="200000"/>
              </a:lnSpc>
              <a:buFont typeface="Wingdings" panose="05000000000000000000" charset="0"/>
              <a:buChar char="n"/>
            </a:pPr>
            <a:r>
              <a:rPr lang="zh-CN" b="0">
                <a:solidFill>
                  <a:srgbClr val="FFFF00"/>
                </a:solidFill>
                <a:latin typeface="+mn-ea"/>
              </a:rPr>
              <a:t>时间调制</a:t>
            </a:r>
            <a:endParaRPr lang="zh-CN" b="0">
              <a:solidFill>
                <a:srgbClr val="FFFF00"/>
              </a:solidFill>
              <a:latin typeface="+mn-ea"/>
            </a:endParaRPr>
          </a:p>
        </p:txBody>
      </p:sp>
      <p:sp>
        <p:nvSpPr>
          <p:cNvPr id="29" name="左大括号 28"/>
          <p:cNvSpPr/>
          <p:nvPr/>
        </p:nvSpPr>
        <p:spPr>
          <a:xfrm>
            <a:off x="4845685" y="2049780"/>
            <a:ext cx="314325" cy="10134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4" name="左大括号 33"/>
          <p:cNvSpPr/>
          <p:nvPr/>
        </p:nvSpPr>
        <p:spPr>
          <a:xfrm>
            <a:off x="6956425" y="2223135"/>
            <a:ext cx="324485" cy="11436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 name="文本框 3"/>
          <p:cNvSpPr txBox="1"/>
          <p:nvPr/>
        </p:nvSpPr>
        <p:spPr>
          <a:xfrm>
            <a:off x="7512685" y="1852930"/>
            <a:ext cx="2724150" cy="1932940"/>
          </a:xfrm>
          <a:prstGeom prst="rect">
            <a:avLst/>
          </a:prstGeom>
          <a:noFill/>
          <a:ln w="9525">
            <a:noFill/>
          </a:ln>
        </p:spPr>
        <p:txBody>
          <a:bodyPr wrap="square">
            <a:noAutofit/>
          </a:bodyPr>
          <a:p>
            <a:pPr marL="285750" indent="-285750" algn="l">
              <a:lnSpc>
                <a:spcPct val="200000"/>
              </a:lnSpc>
              <a:buFont typeface="Wingdings" panose="05000000000000000000" charset="0"/>
              <a:buChar char="n"/>
            </a:pPr>
            <a:r>
              <a:rPr lang="zh-CN" b="0">
                <a:solidFill>
                  <a:srgbClr val="FFFF00"/>
                </a:solidFill>
                <a:latin typeface="+mn-ea"/>
              </a:rPr>
              <a:t>调幅</a:t>
            </a:r>
            <a:endParaRPr lang="zh-CN" b="0">
              <a:solidFill>
                <a:srgbClr val="FFFF00"/>
              </a:solidFill>
              <a:latin typeface="+mn-ea"/>
            </a:endParaRPr>
          </a:p>
          <a:p>
            <a:pPr marL="285750" indent="-285750" algn="l">
              <a:lnSpc>
                <a:spcPct val="200000"/>
              </a:lnSpc>
              <a:buFont typeface="Wingdings" panose="05000000000000000000" charset="0"/>
              <a:buChar char="n"/>
            </a:pPr>
            <a:r>
              <a:rPr lang="zh-CN" b="0">
                <a:solidFill>
                  <a:srgbClr val="FFFF00"/>
                </a:solidFill>
                <a:latin typeface="+mn-ea"/>
              </a:rPr>
              <a:t>调频</a:t>
            </a:r>
            <a:endParaRPr lang="zh-CN" b="0">
              <a:solidFill>
                <a:srgbClr val="FFFF00"/>
              </a:solidFill>
              <a:latin typeface="+mn-ea"/>
            </a:endParaRPr>
          </a:p>
          <a:p>
            <a:pPr marL="285750" indent="-285750" algn="l">
              <a:lnSpc>
                <a:spcPct val="200000"/>
              </a:lnSpc>
              <a:buFont typeface="Wingdings" panose="05000000000000000000" charset="0"/>
              <a:buChar char="n"/>
            </a:pPr>
            <a:r>
              <a:rPr lang="zh-CN" b="0">
                <a:solidFill>
                  <a:srgbClr val="FFFF00"/>
                </a:solidFill>
                <a:latin typeface="+mn-ea"/>
              </a:rPr>
              <a:t>调相</a:t>
            </a:r>
            <a:r>
              <a:rPr lang="en-US" altLang="zh-CN" b="0">
                <a:solidFill>
                  <a:srgbClr val="FFFF00"/>
                </a:solidFill>
                <a:latin typeface="+mn-ea"/>
              </a:rPr>
              <a:t>/</a:t>
            </a:r>
            <a:r>
              <a:rPr lang="zh-CN" altLang="en-US" b="0">
                <a:solidFill>
                  <a:srgbClr val="FFFF00"/>
                </a:solidFill>
                <a:latin typeface="+mn-ea"/>
              </a:rPr>
              <a:t>相关码</a:t>
            </a:r>
            <a:endParaRPr lang="zh-CN" altLang="en-US" b="0">
              <a:solidFill>
                <a:srgbClr val="FFFF00"/>
              </a:solidFill>
              <a:latin typeface="+mn-ea"/>
            </a:endParaRPr>
          </a:p>
        </p:txBody>
      </p:sp>
      <p:pic>
        <p:nvPicPr>
          <p:cNvPr id="19" name="图片 18"/>
          <p:cNvPicPr>
            <a:picLocks noChangeAspect="1"/>
          </p:cNvPicPr>
          <p:nvPr/>
        </p:nvPicPr>
        <p:blipFill>
          <a:blip r:embed="rId4"/>
          <a:stretch>
            <a:fillRect/>
          </a:stretch>
        </p:blipFill>
        <p:spPr>
          <a:xfrm>
            <a:off x="536575" y="3785235"/>
            <a:ext cx="4752975" cy="2661285"/>
          </a:xfrm>
          <a:prstGeom prst="rect">
            <a:avLst/>
          </a:prstGeom>
        </p:spPr>
      </p:pic>
      <p:sp>
        <p:nvSpPr>
          <p:cNvPr id="20" name="文本框 19"/>
          <p:cNvSpPr txBox="1"/>
          <p:nvPr/>
        </p:nvSpPr>
        <p:spPr>
          <a:xfrm>
            <a:off x="5591175" y="4073525"/>
            <a:ext cx="2025650" cy="645795"/>
          </a:xfrm>
          <a:prstGeom prst="rect">
            <a:avLst/>
          </a:prstGeom>
          <a:noFill/>
          <a:ln w="9525">
            <a:noFill/>
          </a:ln>
        </p:spPr>
        <p:txBody>
          <a:bodyPr wrap="square">
            <a:noAutofit/>
          </a:bodyPr>
          <a:p>
            <a:pPr indent="0" algn="l">
              <a:lnSpc>
                <a:spcPct val="200000"/>
              </a:lnSpc>
              <a:buFont typeface="Wingdings" panose="05000000000000000000" charset="0"/>
              <a:buNone/>
            </a:pPr>
            <a:r>
              <a:rPr lang="zh-CN" altLang="en-US" b="0">
                <a:solidFill>
                  <a:srgbClr val="FFFF00"/>
                </a:solidFill>
                <a:latin typeface="+mn-ea"/>
              </a:rPr>
              <a:t>激光脉冲（发射）</a:t>
            </a:r>
            <a:endParaRPr lang="zh-CN" altLang="en-US" b="0">
              <a:solidFill>
                <a:srgbClr val="FFFF00"/>
              </a:solidFill>
              <a:latin typeface="+mn-ea"/>
            </a:endParaRPr>
          </a:p>
        </p:txBody>
      </p:sp>
      <p:sp>
        <p:nvSpPr>
          <p:cNvPr id="21" name="文本框 20"/>
          <p:cNvSpPr txBox="1"/>
          <p:nvPr/>
        </p:nvSpPr>
        <p:spPr>
          <a:xfrm>
            <a:off x="5591175" y="5435600"/>
            <a:ext cx="2025650" cy="645795"/>
          </a:xfrm>
          <a:prstGeom prst="rect">
            <a:avLst/>
          </a:prstGeom>
          <a:noFill/>
          <a:ln w="9525">
            <a:noFill/>
          </a:ln>
        </p:spPr>
        <p:txBody>
          <a:bodyPr wrap="square">
            <a:noAutofit/>
          </a:bodyPr>
          <a:p>
            <a:pPr indent="0" algn="l">
              <a:lnSpc>
                <a:spcPct val="200000"/>
              </a:lnSpc>
              <a:buFont typeface="Wingdings" panose="05000000000000000000" charset="0"/>
              <a:buNone/>
            </a:pPr>
            <a:r>
              <a:rPr lang="zh-CN" altLang="en-US" b="0">
                <a:solidFill>
                  <a:srgbClr val="FFFF00"/>
                </a:solidFill>
                <a:latin typeface="+mn-ea"/>
              </a:rPr>
              <a:t>激光脉冲（接收）</a:t>
            </a:r>
            <a:endParaRPr lang="zh-CN" altLang="en-US" b="0">
              <a:solidFill>
                <a:srgbClr val="FFFF00"/>
              </a:solidFill>
              <a:latin typeface="+mn-ea"/>
            </a:endParaRPr>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87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rgbClr val="FFFF00"/>
                </a:solidFill>
                <a:latin typeface="+mn-ea"/>
              </a:rPr>
              <a:t>RGB-D</a:t>
            </a:r>
            <a:r>
              <a:rPr lang="zh-CN" altLang="en-US" sz="1400" b="0">
                <a:solidFill>
                  <a:srgbClr val="FFFF00"/>
                </a:solidFill>
                <a:latin typeface="+mn-ea"/>
              </a:rPr>
              <a:t>相机</a:t>
            </a:r>
            <a:endParaRPr lang="zh-CN" altLang="en-US" sz="1400" b="0">
              <a:solidFill>
                <a:srgbClr val="FFFF00"/>
              </a:solidFill>
              <a:latin typeface="+mn-ea"/>
            </a:endParaRPr>
          </a:p>
        </p:txBody>
      </p:sp>
      <p:sp>
        <p:nvSpPr>
          <p:cNvPr id="9" name="右箭头 8"/>
          <p:cNvSpPr/>
          <p:nvPr/>
        </p:nvSpPr>
        <p:spPr>
          <a:xfrm>
            <a:off x="1945640" y="253301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descr="图片35"/>
          <p:cNvPicPr>
            <a:picLocks noChangeAspect="1"/>
          </p:cNvPicPr>
          <p:nvPr/>
        </p:nvPicPr>
        <p:blipFill>
          <a:blip r:embed="rId4"/>
          <a:stretch>
            <a:fillRect/>
          </a:stretch>
        </p:blipFill>
        <p:spPr>
          <a:xfrm>
            <a:off x="1963420" y="3094990"/>
            <a:ext cx="4592320" cy="3214370"/>
          </a:xfrm>
          <a:prstGeom prst="rect">
            <a:avLst/>
          </a:prstGeom>
        </p:spPr>
      </p:pic>
      <p:pic>
        <p:nvPicPr>
          <p:cNvPr id="12" name="图片 11" descr="图片36"/>
          <p:cNvPicPr>
            <a:picLocks noChangeAspect="1"/>
          </p:cNvPicPr>
          <p:nvPr/>
        </p:nvPicPr>
        <p:blipFill>
          <a:blip r:embed="rId5"/>
          <a:stretch>
            <a:fillRect/>
          </a:stretch>
        </p:blipFill>
        <p:spPr>
          <a:xfrm>
            <a:off x="7055485" y="3094990"/>
            <a:ext cx="4674235" cy="3214370"/>
          </a:xfrm>
          <a:prstGeom prst="rect">
            <a:avLst/>
          </a:prstGeom>
        </p:spPr>
      </p:pic>
      <p:sp>
        <p:nvSpPr>
          <p:cNvPr id="6" name="文本框 5"/>
          <p:cNvSpPr txBox="1"/>
          <p:nvPr/>
        </p:nvSpPr>
        <p:spPr>
          <a:xfrm>
            <a:off x="3778250" y="2449195"/>
            <a:ext cx="1227455" cy="645795"/>
          </a:xfrm>
          <a:prstGeom prst="rect">
            <a:avLst/>
          </a:prstGeom>
          <a:noFill/>
          <a:ln w="9525">
            <a:noFill/>
          </a:ln>
        </p:spPr>
        <p:txBody>
          <a:bodyPr wrap="square">
            <a:noAutofit/>
          </a:bodyPr>
          <a:p>
            <a:pPr indent="0" algn="l">
              <a:lnSpc>
                <a:spcPct val="200000"/>
              </a:lnSpc>
              <a:buFont typeface="Wingdings" panose="05000000000000000000" charset="0"/>
              <a:buNone/>
            </a:pPr>
            <a:r>
              <a:rPr lang="zh-CN" altLang="en-US" b="0">
                <a:solidFill>
                  <a:srgbClr val="FFFF00"/>
                </a:solidFill>
                <a:latin typeface="+mn-ea"/>
              </a:rPr>
              <a:t>三角测距</a:t>
            </a:r>
            <a:endParaRPr lang="zh-CN" altLang="en-US" b="0">
              <a:solidFill>
                <a:srgbClr val="FFFF00"/>
              </a:solidFill>
              <a:latin typeface="+mn-ea"/>
            </a:endParaRPr>
          </a:p>
        </p:txBody>
      </p:sp>
      <p:sp>
        <p:nvSpPr>
          <p:cNvPr id="7" name="文本框 6"/>
          <p:cNvSpPr txBox="1"/>
          <p:nvPr/>
        </p:nvSpPr>
        <p:spPr>
          <a:xfrm>
            <a:off x="8847455" y="2449195"/>
            <a:ext cx="1227455" cy="645795"/>
          </a:xfrm>
          <a:prstGeom prst="rect">
            <a:avLst/>
          </a:prstGeom>
          <a:noFill/>
          <a:ln w="9525">
            <a:noFill/>
          </a:ln>
        </p:spPr>
        <p:txBody>
          <a:bodyPr wrap="square">
            <a:noAutofit/>
          </a:bodyPr>
          <a:p>
            <a:pPr indent="0" algn="l">
              <a:lnSpc>
                <a:spcPct val="200000"/>
              </a:lnSpc>
              <a:buFont typeface="Wingdings" panose="05000000000000000000" charset="0"/>
              <a:buNone/>
            </a:pPr>
            <a:r>
              <a:rPr lang="en-US" altLang="zh-CN" b="0">
                <a:solidFill>
                  <a:srgbClr val="FFFF00"/>
                </a:solidFill>
                <a:latin typeface="+mn-ea"/>
              </a:rPr>
              <a:t>TOF</a:t>
            </a:r>
            <a:r>
              <a:rPr lang="zh-CN" altLang="en-US" b="0">
                <a:solidFill>
                  <a:srgbClr val="FFFF00"/>
                </a:solidFill>
                <a:latin typeface="+mn-ea"/>
              </a:rPr>
              <a:t>测距</a:t>
            </a:r>
            <a:endParaRPr lang="zh-CN" altLang="en-US" b="0">
              <a:solidFill>
                <a:srgbClr val="FFFF00"/>
              </a:solidFill>
              <a:latin typeface="+mn-ea"/>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88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4.3 相机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单目相机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双目相机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rgbClr val="FFFF00"/>
                </a:solidFill>
                <a:latin typeface="+mn-ea"/>
              </a:rPr>
              <a:t>RGB-D</a:t>
            </a:r>
            <a:r>
              <a:rPr lang="zh-CN" altLang="en-US" sz="1400" b="0">
                <a:solidFill>
                  <a:srgbClr val="FFFF00"/>
                </a:solidFill>
                <a:latin typeface="+mn-ea"/>
              </a:rPr>
              <a:t>相机</a:t>
            </a:r>
            <a:endParaRPr lang="zh-CN" altLang="en-US" sz="1400" b="0">
              <a:solidFill>
                <a:srgbClr val="FFFF00"/>
              </a:solidFill>
              <a:latin typeface="+mn-ea"/>
            </a:endParaRPr>
          </a:p>
        </p:txBody>
      </p:sp>
      <p:sp>
        <p:nvSpPr>
          <p:cNvPr id="9" name="右箭头 8"/>
          <p:cNvSpPr/>
          <p:nvPr/>
        </p:nvSpPr>
        <p:spPr>
          <a:xfrm>
            <a:off x="1945640" y="2533015"/>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文本框 99"/>
          <p:cNvSpPr txBox="1"/>
          <p:nvPr/>
        </p:nvSpPr>
        <p:spPr>
          <a:xfrm>
            <a:off x="232410" y="3442335"/>
            <a:ext cx="11760835" cy="922020"/>
          </a:xfrm>
          <a:prstGeom prst="rect">
            <a:avLst/>
          </a:prstGeom>
          <a:noFill/>
          <a:ln w="9525">
            <a:noFill/>
          </a:ln>
        </p:spPr>
        <p:txBody>
          <a:bodyPr wrap="square">
            <a:spAutoFit/>
          </a:bodyPr>
          <a:p>
            <a:pPr indent="266700">
              <a:lnSpc>
                <a:spcPct val="150000"/>
              </a:lnSpc>
            </a:pPr>
            <a:r>
              <a:rPr lang="en-US" altLang="zh-CN" b="0">
                <a:solidFill>
                  <a:srgbClr val="FFFF00"/>
                </a:solidFill>
                <a:latin typeface="Times New Roman" panose="02020603050405020304" charset="0"/>
                <a:ea typeface="宋体" panose="02010600030101010101" pitchFamily="2" charset="-122"/>
              </a:rPr>
              <a:t>* </a:t>
            </a:r>
            <a:r>
              <a:rPr lang="zh-CN" b="0">
                <a:solidFill>
                  <a:srgbClr val="FFFF00"/>
                </a:solidFill>
                <a:latin typeface="Times New Roman" panose="02020603050405020304" charset="0"/>
                <a:ea typeface="宋体" panose="02010600030101010101" pitchFamily="2" charset="-122"/>
              </a:rPr>
              <a:t>驱动</a:t>
            </a:r>
            <a:r>
              <a:rPr lang="en-US" b="0">
                <a:solidFill>
                  <a:srgbClr val="FFFF00"/>
                </a:solidFill>
                <a:latin typeface="Times New Roman" panose="02020603050405020304" charset="0"/>
                <a:ea typeface="宋体" panose="02010600030101010101" pitchFamily="2" charset="-122"/>
              </a:rPr>
              <a:t>RGB-D</a:t>
            </a:r>
            <a:r>
              <a:rPr lang="zh-CN" b="0">
                <a:solidFill>
                  <a:srgbClr val="FFFF00"/>
                </a:solidFill>
                <a:latin typeface="Times New Roman" panose="02020603050405020304" charset="0"/>
                <a:ea typeface="宋体" panose="02010600030101010101" pitchFamily="2" charset="-122"/>
              </a:rPr>
              <a:t>相机比较简单，厂家一般都睡提供配套的驱动程序，一般都是</a:t>
            </a:r>
            <a:r>
              <a:rPr lang="en-US" b="0">
                <a:solidFill>
                  <a:srgbClr val="FFFF00"/>
                </a:solidFill>
                <a:latin typeface="Times New Roman" panose="02020603050405020304" charset="0"/>
                <a:ea typeface="宋体" panose="02010600030101010101" pitchFamily="2" charset="-122"/>
              </a:rPr>
              <a:t>OpenNI</a:t>
            </a:r>
            <a:r>
              <a:rPr lang="zh-CN" b="0">
                <a:solidFill>
                  <a:srgbClr val="FFFF00"/>
                </a:solidFill>
                <a:latin typeface="Times New Roman" panose="02020603050405020304" charset="0"/>
                <a:ea typeface="宋体" panose="02010600030101010101" pitchFamily="2" charset="-122"/>
              </a:rPr>
              <a:t>接口</a:t>
            </a:r>
            <a:endParaRPr lang="zh-CN" b="0">
              <a:solidFill>
                <a:srgbClr val="FFFF00"/>
              </a:solidFill>
              <a:latin typeface="Times New Roman" panose="02020603050405020304" charset="0"/>
              <a:ea typeface="宋体" panose="02010600030101010101" pitchFamily="2" charset="-122"/>
            </a:endParaRPr>
          </a:p>
          <a:p>
            <a:pPr indent="266700">
              <a:lnSpc>
                <a:spcPct val="150000"/>
              </a:lnSpc>
            </a:pPr>
            <a:r>
              <a:rPr lang="en-US" b="0">
                <a:solidFill>
                  <a:srgbClr val="FFFF00"/>
                </a:solidFill>
                <a:latin typeface="Times New Roman" panose="02020603050405020304" charset="0"/>
                <a:ea typeface="宋体" panose="02010600030101010101" pitchFamily="2" charset="-122"/>
              </a:rPr>
              <a:t>* RGB-D</a:t>
            </a:r>
            <a:r>
              <a:rPr lang="zh-CN" b="0">
                <a:solidFill>
                  <a:srgbClr val="FFFF00"/>
                </a:solidFill>
                <a:latin typeface="Times New Roman" panose="02020603050405020304" charset="0"/>
                <a:ea typeface="宋体" panose="02010600030101010101" pitchFamily="2" charset="-122"/>
              </a:rPr>
              <a:t>相机一般出厂都经过了标定，或者厂家会提供标定程序给用户，所以关于</a:t>
            </a:r>
            <a:r>
              <a:rPr lang="en-US" b="0">
                <a:solidFill>
                  <a:srgbClr val="FFFF00"/>
                </a:solidFill>
                <a:latin typeface="Times New Roman" panose="02020603050405020304" charset="0"/>
                <a:ea typeface="宋体" panose="02010600030101010101" pitchFamily="2" charset="-122"/>
              </a:rPr>
              <a:t>RGB-D</a:t>
            </a:r>
            <a:r>
              <a:rPr lang="zh-CN" b="0">
                <a:solidFill>
                  <a:srgbClr val="FFFF00"/>
                </a:solidFill>
                <a:latin typeface="Times New Roman" panose="02020603050405020304" charset="0"/>
                <a:ea typeface="宋体" panose="02010600030101010101" pitchFamily="2" charset="-122"/>
              </a:rPr>
              <a:t>相机的使用比较简单。</a:t>
            </a:r>
            <a:endParaRPr lang="zh-CN" altLang="en-US" b="0">
              <a:solidFill>
                <a:srgbClr val="FFFF00"/>
              </a:solidFill>
              <a:latin typeface="Times New Roman" panose="02020603050405020304" charset="0"/>
              <a:ea typeface="宋体" panose="02010600030101010101" pitchFamily="2" charset="-122"/>
            </a:endParaRPr>
          </a:p>
        </p:txBody>
      </p:sp>
    </p:spTree>
    <p:custDataLst>
      <p:tags r:id="rId4"/>
    </p:custData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nvSpPr>
        <p:spPr>
          <a:xfrm>
            <a:off x="2146300" y="2000885"/>
            <a:ext cx="3387090" cy="2553335"/>
          </a:xfrm>
          <a:prstGeom prst="rect">
            <a:avLst/>
          </a:prstGeom>
          <a:noFill/>
        </p:spPr>
        <p:txBody>
          <a:bodyPr wrap="none" rtlCol="0">
            <a:spAutoFit/>
          </a:bodyPr>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4.1 惯性测量单元</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4.2 激光雷达</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4.3 相机</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4.4 带编码器的减速电机</a:t>
            </a:r>
            <a:endParaRPr lang="zh-CN" altLang="en-US"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nvSpPr>
        <p:spPr>
          <a:xfrm>
            <a:off x="2146300" y="2000885"/>
            <a:ext cx="3387090" cy="2553335"/>
          </a:xfrm>
          <a:prstGeom prst="rect">
            <a:avLst/>
          </a:prstGeom>
          <a:noFill/>
        </p:spPr>
        <p:txBody>
          <a:bodyPr wrap="none" rtlCol="0">
            <a:spAutoFit/>
          </a:bodyPr>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4.1 惯性测量单元</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4.2 激光雷达</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4.3 相机</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4.4 带编码器的减速电机</a:t>
            </a:r>
            <a:endParaRPr lang="zh-CN" altLang="en-US"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89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90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4.4 带编码器的减速电机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6" name="文本框 5"/>
          <p:cNvSpPr txBox="1"/>
          <p:nvPr/>
        </p:nvSpPr>
        <p:spPr>
          <a:xfrm>
            <a:off x="3923030" y="1077595"/>
            <a:ext cx="3861435" cy="829945"/>
          </a:xfrm>
          <a:prstGeom prst="rect">
            <a:avLst/>
          </a:prstGeom>
          <a:noFill/>
          <a:ln w="9525">
            <a:noFill/>
          </a:ln>
        </p:spPr>
        <p:txBody>
          <a:bodyPr wrap="square">
            <a:spAutoFit/>
          </a:bodyPr>
          <a:p>
            <a:pPr indent="0">
              <a:lnSpc>
                <a:spcPct val="200000"/>
              </a:lnSpc>
              <a:buFont typeface="Wingdings" panose="05000000000000000000" charset="0"/>
              <a:buNone/>
            </a:pPr>
            <a:r>
              <a:rPr lang="zh-CN" altLang="en-US" sz="2400" b="0">
                <a:solidFill>
                  <a:srgbClr val="FFFF00"/>
                </a:solidFill>
                <a:latin typeface="+mn-ea"/>
              </a:rPr>
              <a:t>为什么要用编码器？</a:t>
            </a:r>
            <a:endParaRPr lang="zh-CN" altLang="en-US" sz="2400" b="0">
              <a:solidFill>
                <a:srgbClr val="FFFF00"/>
              </a:solidFill>
              <a:latin typeface="+mn-ea"/>
            </a:endParaRPr>
          </a:p>
        </p:txBody>
      </p:sp>
      <p:pic>
        <p:nvPicPr>
          <p:cNvPr id="4" name="图片 3"/>
          <p:cNvPicPr>
            <a:picLocks noChangeAspect="1"/>
          </p:cNvPicPr>
          <p:nvPr/>
        </p:nvPicPr>
        <p:blipFill>
          <a:blip r:embed="rId4"/>
          <a:stretch>
            <a:fillRect/>
          </a:stretch>
        </p:blipFill>
        <p:spPr>
          <a:xfrm>
            <a:off x="1197610" y="2176145"/>
            <a:ext cx="9390380" cy="2612390"/>
          </a:xfrm>
          <a:prstGeom prst="rect">
            <a:avLst/>
          </a:prstGeom>
        </p:spPr>
      </p:pic>
      <p:sp>
        <p:nvSpPr>
          <p:cNvPr id="5" name="任意多边形 4"/>
          <p:cNvSpPr/>
          <p:nvPr/>
        </p:nvSpPr>
        <p:spPr>
          <a:xfrm>
            <a:off x="1387475" y="2190115"/>
            <a:ext cx="4104005" cy="2376170"/>
          </a:xfrm>
          <a:custGeom>
            <a:avLst/>
            <a:gdLst>
              <a:gd name="connisteX0" fmla="*/ 3874135 w 4104005"/>
              <a:gd name="connsiteY0" fmla="*/ 1747520 h 2376170"/>
              <a:gd name="connisteX1" fmla="*/ 3874135 w 4104005"/>
              <a:gd name="connsiteY1" fmla="*/ 1607185 h 2376170"/>
              <a:gd name="connisteX2" fmla="*/ 3983990 w 4104005"/>
              <a:gd name="connsiteY2" fmla="*/ 1447800 h 2376170"/>
              <a:gd name="connisteX3" fmla="*/ 3974465 w 4104005"/>
              <a:gd name="connsiteY3" fmla="*/ 99695 h 2376170"/>
              <a:gd name="connisteX4" fmla="*/ 3804285 w 4104005"/>
              <a:gd name="connsiteY4" fmla="*/ 79375 h 2376170"/>
              <a:gd name="connisteX5" fmla="*/ 3804285 w 4104005"/>
              <a:gd name="connsiteY5" fmla="*/ 0 h 2376170"/>
              <a:gd name="connisteX6" fmla="*/ 3415030 w 4104005"/>
              <a:gd name="connsiteY6" fmla="*/ 0 h 2376170"/>
              <a:gd name="connisteX7" fmla="*/ 3425190 w 4104005"/>
              <a:gd name="connsiteY7" fmla="*/ 1337945 h 2376170"/>
              <a:gd name="connisteX8" fmla="*/ 2926080 w 4104005"/>
              <a:gd name="connsiteY8" fmla="*/ 389255 h 2376170"/>
              <a:gd name="connisteX9" fmla="*/ 3025775 w 4104005"/>
              <a:gd name="connsiteY9" fmla="*/ 898525 h 2376170"/>
              <a:gd name="connisteX10" fmla="*/ 3025775 w 4104005"/>
              <a:gd name="connsiteY10" fmla="*/ 1108075 h 2376170"/>
              <a:gd name="connisteX11" fmla="*/ 3455035 w 4104005"/>
              <a:gd name="connsiteY11" fmla="*/ 1597660 h 2376170"/>
              <a:gd name="connisteX12" fmla="*/ 3425190 w 4104005"/>
              <a:gd name="connsiteY12" fmla="*/ 1717040 h 2376170"/>
              <a:gd name="connisteX13" fmla="*/ 3305175 w 4104005"/>
              <a:gd name="connsiteY13" fmla="*/ 1717040 h 2376170"/>
              <a:gd name="connisteX14" fmla="*/ 3305175 w 4104005"/>
              <a:gd name="connsiteY14" fmla="*/ 1817370 h 2376170"/>
              <a:gd name="connisteX15" fmla="*/ 3135630 w 4104005"/>
              <a:gd name="connsiteY15" fmla="*/ 1817370 h 2376170"/>
              <a:gd name="connisteX16" fmla="*/ 3035935 w 4104005"/>
              <a:gd name="connsiteY16" fmla="*/ 1727200 h 2376170"/>
              <a:gd name="connisteX17" fmla="*/ 1907540 w 4104005"/>
              <a:gd name="connsiteY17" fmla="*/ 1727200 h 2376170"/>
              <a:gd name="connisteX18" fmla="*/ 1687830 w 4104005"/>
              <a:gd name="connsiteY18" fmla="*/ 1677035 h 2376170"/>
              <a:gd name="connisteX19" fmla="*/ 1617980 w 4104005"/>
              <a:gd name="connsiteY19" fmla="*/ 1837055 h 2376170"/>
              <a:gd name="connisteX20" fmla="*/ 349885 w 4104005"/>
              <a:gd name="connsiteY20" fmla="*/ 1677035 h 2376170"/>
              <a:gd name="connisteX21" fmla="*/ 319405 w 4104005"/>
              <a:gd name="connsiteY21" fmla="*/ 1777365 h 2376170"/>
              <a:gd name="connisteX22" fmla="*/ 0 w 4104005"/>
              <a:gd name="connsiteY22" fmla="*/ 1807210 h 2376170"/>
              <a:gd name="connisteX23" fmla="*/ 10160 w 4104005"/>
              <a:gd name="connsiteY23" fmla="*/ 2246630 h 2376170"/>
              <a:gd name="connisteX24" fmla="*/ 90170 w 4104005"/>
              <a:gd name="connsiteY24" fmla="*/ 2376170 h 2376170"/>
              <a:gd name="connisteX25" fmla="*/ 1617980 w 4104005"/>
              <a:gd name="connsiteY25" fmla="*/ 2206625 h 2376170"/>
              <a:gd name="connisteX26" fmla="*/ 2855595 w 4104005"/>
              <a:gd name="connsiteY26" fmla="*/ 2296160 h 2376170"/>
              <a:gd name="connisteX27" fmla="*/ 3345180 w 4104005"/>
              <a:gd name="connsiteY27" fmla="*/ 2226310 h 2376170"/>
              <a:gd name="connisteX28" fmla="*/ 3315335 w 4104005"/>
              <a:gd name="connsiteY28" fmla="*/ 2326640 h 2376170"/>
              <a:gd name="connisteX29" fmla="*/ 4104005 w 4104005"/>
              <a:gd name="connsiteY29" fmla="*/ 2286635 h 237617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Lst>
            <a:rect l="l" t="t" r="r" b="b"/>
            <a:pathLst>
              <a:path w="4104005" h="2376170">
                <a:moveTo>
                  <a:pt x="3874135" y="1747520"/>
                </a:moveTo>
                <a:lnTo>
                  <a:pt x="3874135" y="1607185"/>
                </a:lnTo>
                <a:lnTo>
                  <a:pt x="3983990" y="1447800"/>
                </a:lnTo>
                <a:lnTo>
                  <a:pt x="3974465" y="99695"/>
                </a:lnTo>
                <a:lnTo>
                  <a:pt x="3804285" y="79375"/>
                </a:lnTo>
                <a:lnTo>
                  <a:pt x="3804285" y="0"/>
                </a:lnTo>
                <a:lnTo>
                  <a:pt x="3415030" y="0"/>
                </a:lnTo>
                <a:lnTo>
                  <a:pt x="3425190" y="1337945"/>
                </a:lnTo>
                <a:lnTo>
                  <a:pt x="2926080" y="389255"/>
                </a:lnTo>
                <a:lnTo>
                  <a:pt x="3025775" y="898525"/>
                </a:lnTo>
                <a:lnTo>
                  <a:pt x="3025775" y="1108075"/>
                </a:lnTo>
                <a:lnTo>
                  <a:pt x="3455035" y="1597660"/>
                </a:lnTo>
                <a:lnTo>
                  <a:pt x="3425190" y="1717040"/>
                </a:lnTo>
                <a:lnTo>
                  <a:pt x="3305175" y="1717040"/>
                </a:lnTo>
                <a:lnTo>
                  <a:pt x="3305175" y="1817370"/>
                </a:lnTo>
                <a:lnTo>
                  <a:pt x="3135630" y="1817370"/>
                </a:lnTo>
                <a:lnTo>
                  <a:pt x="3035935" y="1727200"/>
                </a:lnTo>
                <a:lnTo>
                  <a:pt x="1907540" y="1727200"/>
                </a:lnTo>
                <a:lnTo>
                  <a:pt x="1687830" y="1677035"/>
                </a:lnTo>
                <a:lnTo>
                  <a:pt x="1617980" y="1837055"/>
                </a:lnTo>
                <a:lnTo>
                  <a:pt x="349885" y="1677035"/>
                </a:lnTo>
                <a:lnTo>
                  <a:pt x="319405" y="1777365"/>
                </a:lnTo>
                <a:lnTo>
                  <a:pt x="0" y="1807210"/>
                </a:lnTo>
                <a:lnTo>
                  <a:pt x="10160" y="2246630"/>
                </a:lnTo>
                <a:lnTo>
                  <a:pt x="90170" y="2376170"/>
                </a:lnTo>
                <a:lnTo>
                  <a:pt x="1617980" y="2206625"/>
                </a:lnTo>
                <a:lnTo>
                  <a:pt x="2855595" y="2296160"/>
                </a:lnTo>
                <a:lnTo>
                  <a:pt x="3345180" y="2226310"/>
                </a:lnTo>
                <a:lnTo>
                  <a:pt x="3315335" y="2326640"/>
                </a:lnTo>
                <a:lnTo>
                  <a:pt x="4104005" y="2286635"/>
                </a:lnTo>
              </a:path>
            </a:pathLst>
          </a:custGeom>
          <a:noFill/>
          <a:ln w="38100">
            <a:solidFill>
              <a:srgbClr val="FF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连接符 6"/>
          <p:cNvCxnSpPr>
            <a:endCxn id="5" idx="0"/>
          </p:cNvCxnSpPr>
          <p:nvPr/>
        </p:nvCxnSpPr>
        <p:spPr>
          <a:xfrm flipV="1">
            <a:off x="5092065" y="3937635"/>
            <a:ext cx="169545" cy="269240"/>
          </a:xfrm>
          <a:prstGeom prst="line">
            <a:avLst/>
          </a:prstGeom>
          <a:ln>
            <a:solidFill>
              <a:srgbClr val="FF3D3D"/>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5092065" y="2809240"/>
            <a:ext cx="259715" cy="1397635"/>
          </a:xfrm>
          <a:prstGeom prst="line">
            <a:avLst/>
          </a:prstGeom>
          <a:ln>
            <a:solidFill>
              <a:srgbClr val="FF3D3D"/>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endCxn id="5" idx="4"/>
          </p:cNvCxnSpPr>
          <p:nvPr/>
        </p:nvCxnSpPr>
        <p:spPr>
          <a:xfrm flipV="1">
            <a:off x="5072380" y="2269490"/>
            <a:ext cx="119380" cy="1927225"/>
          </a:xfrm>
          <a:prstGeom prst="line">
            <a:avLst/>
          </a:prstGeom>
          <a:ln>
            <a:solidFill>
              <a:srgbClr val="FF3D3D"/>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5" idx="6"/>
          </p:cNvCxnSpPr>
          <p:nvPr/>
        </p:nvCxnSpPr>
        <p:spPr>
          <a:xfrm flipH="1" flipV="1">
            <a:off x="4802505" y="2190115"/>
            <a:ext cx="269875" cy="1997075"/>
          </a:xfrm>
          <a:prstGeom prst="line">
            <a:avLst/>
          </a:prstGeom>
          <a:ln>
            <a:solidFill>
              <a:srgbClr val="FF3D3D"/>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5" idx="18"/>
          </p:cNvCxnSpPr>
          <p:nvPr/>
        </p:nvCxnSpPr>
        <p:spPr>
          <a:xfrm>
            <a:off x="3075305" y="3867150"/>
            <a:ext cx="1997075" cy="339725"/>
          </a:xfrm>
          <a:prstGeom prst="line">
            <a:avLst/>
          </a:prstGeom>
          <a:ln>
            <a:solidFill>
              <a:srgbClr val="FF3D3D"/>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 idx="22"/>
          </p:cNvCxnSpPr>
          <p:nvPr/>
        </p:nvCxnSpPr>
        <p:spPr>
          <a:xfrm>
            <a:off x="1387475" y="3997325"/>
            <a:ext cx="3674745" cy="199390"/>
          </a:xfrm>
          <a:prstGeom prst="line">
            <a:avLst/>
          </a:prstGeom>
          <a:ln>
            <a:solidFill>
              <a:srgbClr val="FF3D3D"/>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5" idx="24"/>
          </p:cNvCxnSpPr>
          <p:nvPr/>
        </p:nvCxnSpPr>
        <p:spPr>
          <a:xfrm flipV="1">
            <a:off x="1477645" y="4206875"/>
            <a:ext cx="3654425" cy="359410"/>
          </a:xfrm>
          <a:prstGeom prst="line">
            <a:avLst/>
          </a:prstGeom>
          <a:ln>
            <a:solidFill>
              <a:srgbClr val="FF3D3D"/>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5" idx="29"/>
          </p:cNvCxnSpPr>
          <p:nvPr/>
        </p:nvCxnSpPr>
        <p:spPr>
          <a:xfrm flipH="1" flipV="1">
            <a:off x="5062220" y="4206875"/>
            <a:ext cx="429260" cy="269875"/>
          </a:xfrm>
          <a:prstGeom prst="line">
            <a:avLst/>
          </a:prstGeom>
          <a:ln>
            <a:solidFill>
              <a:srgbClr val="FF3D3D"/>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4962525" y="4086860"/>
            <a:ext cx="269240" cy="2597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par>
                                <p:cTn id="22" presetID="3" presetClass="entr" presetSubtype="1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linds(horizontal)">
                                      <p:cBhvr>
                                        <p:cTn id="24" dur="500"/>
                                        <p:tgtEl>
                                          <p:spTgt spid="14"/>
                                        </p:tgtEl>
                                      </p:cBhvr>
                                    </p:animEffect>
                                  </p:childTnLst>
                                </p:cTn>
                              </p:par>
                              <p:par>
                                <p:cTn id="25" presetID="3" presetClass="entr" presetSubtype="1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par>
                                <p:cTn id="28" presetID="3" presetClass="entr" presetSubtype="1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linds(horizontal)">
                                      <p:cBhvr>
                                        <p:cTn id="30" dur="500"/>
                                        <p:tgtEl>
                                          <p:spTgt spid="17"/>
                                        </p:tgtEl>
                                      </p:cBhvr>
                                    </p:animEffect>
                                  </p:childTnLst>
                                </p:cTn>
                              </p:par>
                              <p:par>
                                <p:cTn id="31" presetID="3" presetClass="entr" presetSubtype="1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linds(horizontal)">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blinds(horizontal)">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linds(horizontal)">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91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4.4 带编码器的减速电机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6" name="文本框 5"/>
          <p:cNvSpPr txBox="1"/>
          <p:nvPr/>
        </p:nvSpPr>
        <p:spPr>
          <a:xfrm>
            <a:off x="3923030" y="1077595"/>
            <a:ext cx="3861435" cy="829945"/>
          </a:xfrm>
          <a:prstGeom prst="rect">
            <a:avLst/>
          </a:prstGeom>
          <a:noFill/>
          <a:ln w="9525">
            <a:noFill/>
          </a:ln>
        </p:spPr>
        <p:txBody>
          <a:bodyPr wrap="square">
            <a:spAutoFit/>
          </a:bodyPr>
          <a:p>
            <a:pPr indent="0">
              <a:lnSpc>
                <a:spcPct val="200000"/>
              </a:lnSpc>
              <a:buFont typeface="Wingdings" panose="05000000000000000000" charset="0"/>
              <a:buNone/>
            </a:pPr>
            <a:r>
              <a:rPr lang="zh-CN" altLang="en-US" sz="2400" b="0">
                <a:solidFill>
                  <a:srgbClr val="FFFF00"/>
                </a:solidFill>
                <a:latin typeface="+mn-ea"/>
              </a:rPr>
              <a:t>为什么要用编码器？</a:t>
            </a:r>
            <a:endParaRPr lang="zh-CN" altLang="en-US" sz="2400" b="0">
              <a:solidFill>
                <a:srgbClr val="FFFF00"/>
              </a:solidFill>
              <a:latin typeface="+mn-ea"/>
            </a:endParaRPr>
          </a:p>
        </p:txBody>
      </p:sp>
      <p:pic>
        <p:nvPicPr>
          <p:cNvPr id="3" name="图片 2"/>
          <p:cNvPicPr>
            <a:picLocks noChangeAspect="1"/>
          </p:cNvPicPr>
          <p:nvPr/>
        </p:nvPicPr>
        <p:blipFill>
          <a:blip r:embed="rId4"/>
          <a:stretch>
            <a:fillRect/>
          </a:stretch>
        </p:blipFill>
        <p:spPr>
          <a:xfrm>
            <a:off x="1197610" y="2176145"/>
            <a:ext cx="9390380" cy="2612390"/>
          </a:xfrm>
          <a:prstGeom prst="rect">
            <a:avLst/>
          </a:prstGeom>
        </p:spPr>
      </p:pic>
      <p:cxnSp>
        <p:nvCxnSpPr>
          <p:cNvPr id="20" name="直接连接符 19"/>
          <p:cNvCxnSpPr/>
          <p:nvPr/>
        </p:nvCxnSpPr>
        <p:spPr>
          <a:xfrm flipV="1">
            <a:off x="5301615" y="3897630"/>
            <a:ext cx="2825750" cy="40005"/>
          </a:xfrm>
          <a:prstGeom prst="line">
            <a:avLst/>
          </a:prstGeom>
          <a:ln w="38100">
            <a:solidFill>
              <a:srgbClr val="FF3D3D"/>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5368925" y="4444365"/>
            <a:ext cx="2825750" cy="40005"/>
          </a:xfrm>
          <a:prstGeom prst="line">
            <a:avLst/>
          </a:prstGeom>
          <a:ln w="38100">
            <a:solidFill>
              <a:srgbClr val="FF3D3D"/>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6181090" y="4061460"/>
            <a:ext cx="269240" cy="2597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nvSpPr>
        <p:spPr>
          <a:xfrm>
            <a:off x="6857365" y="4061460"/>
            <a:ext cx="269240" cy="259715"/>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nvSpPr>
        <p:spPr>
          <a:xfrm>
            <a:off x="7533640" y="4061460"/>
            <a:ext cx="269240" cy="259715"/>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nvSpPr>
        <p:spPr>
          <a:xfrm>
            <a:off x="8127365" y="4061460"/>
            <a:ext cx="269240" cy="259715"/>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1546225" y="4878070"/>
            <a:ext cx="5987415" cy="156845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2400" b="0">
                <a:solidFill>
                  <a:srgbClr val="FFFF00"/>
                </a:solidFill>
                <a:latin typeface="+mn-ea"/>
              </a:rPr>
              <a:t>环境特征不明显时（比如走廊、空旷房间）</a:t>
            </a:r>
            <a:r>
              <a:rPr lang="en-US" altLang="zh-CN" sz="2400" b="0">
                <a:solidFill>
                  <a:srgbClr val="FFFF00"/>
                </a:solidFill>
                <a:latin typeface="+mn-ea"/>
              </a:rPr>
              <a:t>SLAM</a:t>
            </a:r>
            <a:r>
              <a:rPr lang="zh-CN" altLang="en-US" sz="2400" b="0">
                <a:solidFill>
                  <a:srgbClr val="FFFF00"/>
                </a:solidFill>
                <a:latin typeface="+mn-ea"/>
              </a:rPr>
              <a:t>纯定位会失效</a:t>
            </a:r>
            <a:endParaRPr lang="zh-CN" altLang="en-US" sz="2400" b="0">
              <a:solidFill>
                <a:srgbClr val="FFFF00"/>
              </a:solidFill>
              <a:latin typeface="+mn-ea"/>
            </a:endParaRPr>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par>
                                <p:cTn id="11" presetID="3" presetClass="entr" presetSubtype="1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horizontal)">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linds(horizontal)">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blinds(horizontal)">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blinds(horizontal)">
                                      <p:cBhvr>
                                        <p:cTn id="3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7" name="椭圆 26"/>
          <p:cNvSpPr/>
          <p:nvPr/>
        </p:nvSpPr>
        <p:spPr>
          <a:xfrm>
            <a:off x="3543935" y="3248660"/>
            <a:ext cx="4752975" cy="2320925"/>
          </a:xfrm>
          <a:prstGeom prst="ellipse">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endParaRPr lang="zh-CN" altLang="en-US" sz="2800">
              <a:solidFill>
                <a:schemeClr val="accent1"/>
              </a:solidFill>
            </a:endParaRPr>
          </a:p>
          <a:p>
            <a:pPr algn="ctr"/>
            <a:r>
              <a:rPr lang="zh-CN" altLang="en-US" sz="2800">
                <a:solidFill>
                  <a:schemeClr val="accent1"/>
                </a:solidFill>
              </a:rPr>
              <a:t>融合</a:t>
            </a:r>
            <a:endParaRPr lang="zh-CN" altLang="en-US" sz="2800">
              <a:solidFill>
                <a:schemeClr val="accent1"/>
              </a:solidFill>
            </a:endParaRPr>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92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4.4 带编码器的减速电机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6" name="文本框 5"/>
          <p:cNvSpPr txBox="1"/>
          <p:nvPr/>
        </p:nvSpPr>
        <p:spPr>
          <a:xfrm rot="19260000">
            <a:off x="2002155" y="1897380"/>
            <a:ext cx="2305050" cy="829945"/>
          </a:xfrm>
          <a:prstGeom prst="rect">
            <a:avLst/>
          </a:prstGeom>
          <a:noFill/>
          <a:ln w="9525">
            <a:noFill/>
          </a:ln>
        </p:spPr>
        <p:txBody>
          <a:bodyPr wrap="square">
            <a:spAutoFit/>
          </a:bodyPr>
          <a:p>
            <a:pPr indent="0">
              <a:lnSpc>
                <a:spcPct val="200000"/>
              </a:lnSpc>
              <a:buFont typeface="Wingdings" panose="05000000000000000000" charset="0"/>
              <a:buNone/>
            </a:pPr>
            <a:r>
              <a:rPr lang="zh-CN" altLang="en-US" sz="2400" b="0">
                <a:solidFill>
                  <a:srgbClr val="FFFF00"/>
                </a:solidFill>
                <a:latin typeface="+mn-ea"/>
              </a:rPr>
              <a:t>环境特征缺失</a:t>
            </a:r>
            <a:endParaRPr lang="zh-CN" altLang="en-US" sz="2400" b="0">
              <a:solidFill>
                <a:srgbClr val="FFFF00"/>
              </a:solidFill>
              <a:latin typeface="+mn-ea"/>
            </a:endParaRPr>
          </a:p>
        </p:txBody>
      </p:sp>
      <p:pic>
        <p:nvPicPr>
          <p:cNvPr id="4" name="图片 3" descr="图7-8里程计运动模型"/>
          <p:cNvPicPr>
            <a:picLocks noChangeAspect="1"/>
          </p:cNvPicPr>
          <p:nvPr/>
        </p:nvPicPr>
        <p:blipFill>
          <a:blip r:embed="rId4"/>
          <a:stretch>
            <a:fillRect/>
          </a:stretch>
        </p:blipFill>
        <p:spPr>
          <a:xfrm>
            <a:off x="920750" y="3787775"/>
            <a:ext cx="2562860" cy="2251075"/>
          </a:xfrm>
          <a:prstGeom prst="rect">
            <a:avLst/>
          </a:prstGeom>
        </p:spPr>
      </p:pic>
      <p:pic>
        <p:nvPicPr>
          <p:cNvPr id="5" name="图片 4"/>
          <p:cNvPicPr>
            <a:picLocks noChangeAspect="1"/>
          </p:cNvPicPr>
          <p:nvPr/>
        </p:nvPicPr>
        <p:blipFill>
          <a:blip r:embed="rId5"/>
          <a:stretch>
            <a:fillRect/>
          </a:stretch>
        </p:blipFill>
        <p:spPr>
          <a:xfrm>
            <a:off x="4323080" y="877570"/>
            <a:ext cx="3797300" cy="2318385"/>
          </a:xfrm>
          <a:prstGeom prst="rect">
            <a:avLst/>
          </a:prstGeom>
        </p:spPr>
      </p:pic>
      <p:pic>
        <p:nvPicPr>
          <p:cNvPr id="7" name="图片 6"/>
          <p:cNvPicPr>
            <a:picLocks noChangeAspect="1"/>
          </p:cNvPicPr>
          <p:nvPr/>
        </p:nvPicPr>
        <p:blipFill>
          <a:blip r:embed="rId6"/>
          <a:stretch>
            <a:fillRect/>
          </a:stretch>
        </p:blipFill>
        <p:spPr>
          <a:xfrm>
            <a:off x="8359775" y="4455795"/>
            <a:ext cx="2243455" cy="1591945"/>
          </a:xfrm>
          <a:prstGeom prst="rect">
            <a:avLst/>
          </a:prstGeom>
        </p:spPr>
      </p:pic>
      <p:sp>
        <p:nvSpPr>
          <p:cNvPr id="8" name="左箭头 7"/>
          <p:cNvSpPr/>
          <p:nvPr/>
        </p:nvSpPr>
        <p:spPr>
          <a:xfrm rot="19260000">
            <a:off x="2110740" y="2632710"/>
            <a:ext cx="2316480" cy="4895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5716270" y="3014345"/>
            <a:ext cx="1115695" cy="829945"/>
          </a:xfrm>
          <a:prstGeom prst="rect">
            <a:avLst/>
          </a:prstGeom>
          <a:noFill/>
          <a:ln w="9525">
            <a:noFill/>
          </a:ln>
        </p:spPr>
        <p:txBody>
          <a:bodyPr wrap="square">
            <a:spAutoFit/>
          </a:bodyPr>
          <a:p>
            <a:pPr indent="0">
              <a:lnSpc>
                <a:spcPct val="200000"/>
              </a:lnSpc>
              <a:buFont typeface="Wingdings" panose="05000000000000000000" charset="0"/>
              <a:buNone/>
            </a:pPr>
            <a:r>
              <a:rPr lang="en-US" altLang="zh-CN" sz="2400" b="0">
                <a:solidFill>
                  <a:srgbClr val="FF0000"/>
                </a:solidFill>
                <a:latin typeface="+mn-ea"/>
              </a:rPr>
              <a:t>SLAM</a:t>
            </a:r>
            <a:endParaRPr lang="en-US" altLang="zh-CN" sz="2400" b="0">
              <a:solidFill>
                <a:srgbClr val="FF0000"/>
              </a:solidFill>
              <a:latin typeface="+mn-ea"/>
            </a:endParaRPr>
          </a:p>
        </p:txBody>
      </p:sp>
      <p:sp>
        <p:nvSpPr>
          <p:cNvPr id="12" name="文本框 11"/>
          <p:cNvSpPr txBox="1"/>
          <p:nvPr/>
        </p:nvSpPr>
        <p:spPr>
          <a:xfrm>
            <a:off x="3757930" y="4303395"/>
            <a:ext cx="2559050" cy="829945"/>
          </a:xfrm>
          <a:prstGeom prst="rect">
            <a:avLst/>
          </a:prstGeom>
          <a:noFill/>
          <a:ln w="9525">
            <a:noFill/>
          </a:ln>
        </p:spPr>
        <p:txBody>
          <a:bodyPr wrap="square">
            <a:spAutoFit/>
          </a:bodyPr>
          <a:p>
            <a:pPr indent="0">
              <a:lnSpc>
                <a:spcPct val="200000"/>
              </a:lnSpc>
              <a:buFont typeface="Wingdings" panose="05000000000000000000" charset="0"/>
              <a:buNone/>
            </a:pPr>
            <a:r>
              <a:rPr lang="zh-CN" altLang="en-US" sz="2400" b="0">
                <a:solidFill>
                  <a:srgbClr val="FF0000"/>
                </a:solidFill>
                <a:latin typeface="+mn-ea"/>
              </a:rPr>
              <a:t>轮式编码里程计</a:t>
            </a:r>
            <a:endParaRPr lang="zh-CN" altLang="en-US" sz="2400" b="0">
              <a:solidFill>
                <a:srgbClr val="FF0000"/>
              </a:solidFill>
              <a:latin typeface="+mn-ea"/>
            </a:endParaRPr>
          </a:p>
        </p:txBody>
      </p:sp>
      <p:sp>
        <p:nvSpPr>
          <p:cNvPr id="14" name="文本框 13"/>
          <p:cNvSpPr txBox="1"/>
          <p:nvPr/>
        </p:nvSpPr>
        <p:spPr>
          <a:xfrm>
            <a:off x="7082790" y="4218305"/>
            <a:ext cx="845820" cy="829945"/>
          </a:xfrm>
          <a:prstGeom prst="rect">
            <a:avLst/>
          </a:prstGeom>
          <a:noFill/>
          <a:ln w="9525">
            <a:noFill/>
          </a:ln>
        </p:spPr>
        <p:txBody>
          <a:bodyPr wrap="square">
            <a:spAutoFit/>
          </a:bodyPr>
          <a:p>
            <a:pPr indent="0">
              <a:lnSpc>
                <a:spcPct val="200000"/>
              </a:lnSpc>
              <a:buFont typeface="Wingdings" panose="05000000000000000000" charset="0"/>
              <a:buNone/>
            </a:pPr>
            <a:r>
              <a:rPr lang="en-US" altLang="zh-CN" sz="2400" b="0">
                <a:solidFill>
                  <a:srgbClr val="FF0000"/>
                </a:solidFill>
                <a:latin typeface="+mn-ea"/>
              </a:rPr>
              <a:t>IMU</a:t>
            </a:r>
            <a:endParaRPr lang="en-US" altLang="zh-CN" sz="2400" b="0">
              <a:solidFill>
                <a:srgbClr val="FF0000"/>
              </a:solidFill>
              <a:latin typeface="+mn-ea"/>
            </a:endParaRPr>
          </a:p>
        </p:txBody>
      </p:sp>
      <p:sp>
        <p:nvSpPr>
          <p:cNvPr id="16" name="左箭头 15"/>
          <p:cNvSpPr/>
          <p:nvPr/>
        </p:nvSpPr>
        <p:spPr>
          <a:xfrm rot="10800000">
            <a:off x="3844290" y="5509260"/>
            <a:ext cx="4027170" cy="4895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5118735" y="5617845"/>
            <a:ext cx="1605915" cy="829945"/>
          </a:xfrm>
          <a:prstGeom prst="rect">
            <a:avLst/>
          </a:prstGeom>
          <a:noFill/>
          <a:ln w="9525">
            <a:noFill/>
          </a:ln>
        </p:spPr>
        <p:txBody>
          <a:bodyPr wrap="square">
            <a:spAutoFit/>
          </a:bodyPr>
          <a:p>
            <a:pPr indent="0">
              <a:lnSpc>
                <a:spcPct val="200000"/>
              </a:lnSpc>
              <a:buFont typeface="Wingdings" panose="05000000000000000000" charset="0"/>
              <a:buNone/>
            </a:pPr>
            <a:r>
              <a:rPr lang="zh-CN" altLang="en-US" sz="2400" b="0">
                <a:solidFill>
                  <a:srgbClr val="FFFF00"/>
                </a:solidFill>
                <a:latin typeface="+mn-ea"/>
              </a:rPr>
              <a:t>轮子打滑</a:t>
            </a:r>
            <a:endParaRPr lang="zh-CN" altLang="en-US" sz="2400" b="0">
              <a:solidFill>
                <a:srgbClr val="FFFF00"/>
              </a:solidFill>
              <a:latin typeface="+mn-ea"/>
            </a:endParaRPr>
          </a:p>
        </p:txBody>
      </p:sp>
      <p:sp>
        <p:nvSpPr>
          <p:cNvPr id="18" name="左箭头 17"/>
          <p:cNvSpPr/>
          <p:nvPr/>
        </p:nvSpPr>
        <p:spPr>
          <a:xfrm rot="2280000">
            <a:off x="7950835" y="3305175"/>
            <a:ext cx="2316480" cy="4895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rot="2280000">
            <a:off x="8750935" y="2787650"/>
            <a:ext cx="1605915" cy="829945"/>
          </a:xfrm>
          <a:prstGeom prst="rect">
            <a:avLst/>
          </a:prstGeom>
          <a:noFill/>
          <a:ln w="9525">
            <a:noFill/>
          </a:ln>
        </p:spPr>
        <p:txBody>
          <a:bodyPr wrap="square">
            <a:spAutoFit/>
          </a:bodyPr>
          <a:p>
            <a:pPr indent="0">
              <a:lnSpc>
                <a:spcPct val="200000"/>
              </a:lnSpc>
              <a:buFont typeface="Wingdings" panose="05000000000000000000" charset="0"/>
              <a:buNone/>
            </a:pPr>
            <a:r>
              <a:rPr lang="zh-CN" altLang="en-US" sz="2400" b="0">
                <a:solidFill>
                  <a:srgbClr val="FFFF00"/>
                </a:solidFill>
                <a:latin typeface="+mn-ea"/>
              </a:rPr>
              <a:t>累积误差</a:t>
            </a:r>
            <a:endParaRPr lang="zh-CN" altLang="en-US" sz="2400" b="0">
              <a:solidFill>
                <a:srgbClr val="FFFF00"/>
              </a:solidFill>
              <a:latin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2000"/>
                                        <p:tgtEl>
                                          <p:spTgt spid="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ox(in)">
                                      <p:cBhvr>
                                        <p:cTn id="10" dur="2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ox(in)">
                                      <p:cBhvr>
                                        <p:cTn id="23" dur="2000"/>
                                        <p:tgtEl>
                                          <p:spTgt spid="4"/>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ox(in)">
                                      <p:cBhvr>
                                        <p:cTn id="26" dur="20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ox(in)">
                                      <p:cBhvr>
                                        <p:cTn id="39" dur="2000"/>
                                        <p:tgtEl>
                                          <p:spTgt spid="7"/>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ox(in)">
                                      <p:cBhvr>
                                        <p:cTn id="42" dur="20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linds(horizontal)">
                                      <p:cBhvr>
                                        <p:cTn id="47" dur="500"/>
                                        <p:tgtEl>
                                          <p:spTgt spid="19"/>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blinds(horizontal)">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8" grpId="0" animBg="1"/>
      <p:bldP spid="12" grpId="0"/>
      <p:bldP spid="16" grpId="0" animBg="1"/>
      <p:bldP spid="17" grpId="0"/>
      <p:bldP spid="14" grpId="0"/>
      <p:bldP spid="19" grpId="0"/>
      <p:bldP spid="18" grpId="0" animBg="1"/>
      <p:bldP spid="2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93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4.4 带编码器的减速电机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电机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电机驱动电路</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电机控制主板</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轮式里程计</a:t>
            </a:r>
            <a:endParaRPr lang="zh-CN" altLang="en-US" sz="1400" b="0">
              <a:solidFill>
                <a:schemeClr val="bg1"/>
              </a:solidFill>
              <a:latin typeface="+mn-ea"/>
            </a:endParaRPr>
          </a:p>
        </p:txBody>
      </p:sp>
      <p:pic>
        <p:nvPicPr>
          <p:cNvPr id="-2147482596" name="图片 -2147482597"/>
          <p:cNvPicPr>
            <a:picLocks noChangeAspect="1"/>
          </p:cNvPicPr>
          <p:nvPr/>
        </p:nvPicPr>
        <p:blipFill>
          <a:blip r:embed="rId4"/>
          <a:stretch>
            <a:fillRect/>
          </a:stretch>
        </p:blipFill>
        <p:spPr>
          <a:xfrm>
            <a:off x="2717165" y="1285240"/>
            <a:ext cx="5875020" cy="5185410"/>
          </a:xfrm>
          <a:prstGeom prst="rect">
            <a:avLst/>
          </a:prstGeom>
          <a:noFill/>
          <a:ln w="9525">
            <a:noFill/>
          </a:ln>
        </p:spPr>
      </p:pic>
      <p:sp>
        <p:nvSpPr>
          <p:cNvPr id="9" name="右箭头 8"/>
          <p:cNvSpPr/>
          <p:nvPr/>
        </p:nvSpPr>
        <p:spPr>
          <a:xfrm>
            <a:off x="1815465" y="169291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3" presetClass="entr" presetSubtype="10" fill="hold" nodeType="withEffect">
                                  <p:stCondLst>
                                    <p:cond delay="0"/>
                                  </p:stCondLst>
                                  <p:childTnLst>
                                    <p:set>
                                      <p:cBhvr>
                                        <p:cTn id="13" dur="1" fill="hold">
                                          <p:stCondLst>
                                            <p:cond delay="0"/>
                                          </p:stCondLst>
                                        </p:cTn>
                                        <p:tgtEl>
                                          <p:spTgt spid="-2147482596"/>
                                        </p:tgtEl>
                                        <p:attrNameLst>
                                          <p:attrName>style.visibility</p:attrName>
                                        </p:attrNameLst>
                                      </p:cBhvr>
                                      <p:to>
                                        <p:strVal val="visible"/>
                                      </p:to>
                                    </p:set>
                                    <p:animEffect transition="in" filter="blinds(horizontal)">
                                      <p:cBhvr>
                                        <p:cTn id="14" dur="500"/>
                                        <p:tgtEl>
                                          <p:spTgt spid="-2147482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94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4.4 带编码器的减速电机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电机</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电机驱动电路</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电机控制主板</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轮式里程计</a:t>
            </a:r>
            <a:endParaRPr lang="zh-CN" altLang="en-US" sz="1400" b="0">
              <a:solidFill>
                <a:schemeClr val="bg1"/>
              </a:solidFill>
              <a:latin typeface="+mn-ea"/>
            </a:endParaRPr>
          </a:p>
        </p:txBody>
      </p:sp>
      <p:sp>
        <p:nvSpPr>
          <p:cNvPr id="9" name="右箭头 8"/>
          <p:cNvSpPr/>
          <p:nvPr/>
        </p:nvSpPr>
        <p:spPr>
          <a:xfrm>
            <a:off x="1815465" y="169291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descr="图片37"/>
          <p:cNvPicPr>
            <a:picLocks noChangeAspect="1"/>
          </p:cNvPicPr>
          <p:nvPr/>
        </p:nvPicPr>
        <p:blipFill>
          <a:blip r:embed="rId4"/>
          <a:stretch>
            <a:fillRect/>
          </a:stretch>
        </p:blipFill>
        <p:spPr>
          <a:xfrm>
            <a:off x="6299200" y="2555875"/>
            <a:ext cx="5637530" cy="2689860"/>
          </a:xfrm>
          <a:prstGeom prst="rect">
            <a:avLst/>
          </a:prstGeom>
        </p:spPr>
      </p:pic>
      <p:sp>
        <p:nvSpPr>
          <p:cNvPr id="10" name="文本框 9"/>
          <p:cNvSpPr txBox="1"/>
          <p:nvPr/>
        </p:nvSpPr>
        <p:spPr>
          <a:xfrm>
            <a:off x="4432300" y="1369695"/>
            <a:ext cx="1365250"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减速电机？</a:t>
            </a:r>
            <a:endParaRPr lang="zh-CN" altLang="en-US" b="0">
              <a:solidFill>
                <a:srgbClr val="FFFF00"/>
              </a:solidFill>
              <a:latin typeface="+mn-ea"/>
            </a:endParaRPr>
          </a:p>
        </p:txBody>
      </p:sp>
      <p:sp>
        <p:nvSpPr>
          <p:cNvPr id="5" name="文本框 4"/>
          <p:cNvSpPr txBox="1"/>
          <p:nvPr/>
        </p:nvSpPr>
        <p:spPr>
          <a:xfrm>
            <a:off x="4115435" y="841375"/>
            <a:ext cx="1365250"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电机？</a:t>
            </a:r>
            <a:endParaRPr lang="zh-CN" altLang="en-US" b="0">
              <a:solidFill>
                <a:srgbClr val="FFFF00"/>
              </a:solidFill>
              <a:latin typeface="+mn-ea"/>
            </a:endParaRPr>
          </a:p>
        </p:txBody>
      </p:sp>
      <p:sp>
        <p:nvSpPr>
          <p:cNvPr id="6" name="文本框 5"/>
          <p:cNvSpPr txBox="1"/>
          <p:nvPr/>
        </p:nvSpPr>
        <p:spPr>
          <a:xfrm>
            <a:off x="5333365" y="1847215"/>
            <a:ext cx="2073910" cy="645160"/>
          </a:xfrm>
          <a:prstGeom prst="rect">
            <a:avLst/>
          </a:prstGeom>
          <a:noFill/>
          <a:ln w="9525">
            <a:noFill/>
          </a:ln>
        </p:spPr>
        <p:txBody>
          <a:bodyPr wrap="square">
            <a:spAutoFit/>
          </a:bodyPr>
          <a:p>
            <a:pPr indent="0">
              <a:lnSpc>
                <a:spcPct val="200000"/>
              </a:lnSpc>
              <a:buFont typeface="Wingdings" panose="05000000000000000000" charset="0"/>
              <a:buNone/>
            </a:pPr>
            <a:r>
              <a:rPr lang="zh-CN" altLang="en-US" b="0">
                <a:solidFill>
                  <a:srgbClr val="FFFF00"/>
                </a:solidFill>
                <a:latin typeface="+mn-ea"/>
              </a:rPr>
              <a:t>编码减速电机？</a:t>
            </a:r>
            <a:endParaRPr lang="zh-CN" altLang="en-US" b="0">
              <a:solidFill>
                <a:srgbClr val="FFFF00"/>
              </a:solidFill>
              <a:latin typeface="+mn-ea"/>
            </a:endParaRPr>
          </a:p>
        </p:txBody>
      </p:sp>
      <p:pic>
        <p:nvPicPr>
          <p:cNvPr id="8" name="图片 7" descr="图片38"/>
          <p:cNvPicPr>
            <a:picLocks noChangeAspect="1"/>
          </p:cNvPicPr>
          <p:nvPr/>
        </p:nvPicPr>
        <p:blipFill>
          <a:blip r:embed="rId5"/>
          <a:stretch>
            <a:fillRect/>
          </a:stretch>
        </p:blipFill>
        <p:spPr>
          <a:xfrm>
            <a:off x="379095" y="3577590"/>
            <a:ext cx="5101590" cy="2790190"/>
          </a:xfrm>
          <a:prstGeom prst="rect">
            <a:avLst/>
          </a:prstGeom>
        </p:spPr>
      </p:pic>
      <p:cxnSp>
        <p:nvCxnSpPr>
          <p:cNvPr id="12" name="曲线连接符 11"/>
          <p:cNvCxnSpPr/>
          <p:nvPr/>
        </p:nvCxnSpPr>
        <p:spPr>
          <a:xfrm rot="10800000" flipV="1">
            <a:off x="5391785" y="4347210"/>
            <a:ext cx="2108200" cy="1656715"/>
          </a:xfrm>
          <a:prstGeom prst="curvedConnector3">
            <a:avLst>
              <a:gd name="adj1" fmla="val 4997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6"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95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4.4 带编码器的减速电机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电机</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电机驱动电路</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电机控制主板</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轮式里程计</a:t>
            </a:r>
            <a:endParaRPr lang="zh-CN" altLang="en-US" sz="1400" b="0">
              <a:solidFill>
                <a:schemeClr val="bg1"/>
              </a:solidFill>
              <a:latin typeface="+mn-ea"/>
            </a:endParaRPr>
          </a:p>
        </p:txBody>
      </p:sp>
      <p:sp>
        <p:nvSpPr>
          <p:cNvPr id="9" name="右箭头 8"/>
          <p:cNvSpPr/>
          <p:nvPr/>
        </p:nvSpPr>
        <p:spPr>
          <a:xfrm>
            <a:off x="2114550" y="212217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8" name="图片 17" descr="图片39"/>
          <p:cNvPicPr>
            <a:picLocks noChangeAspect="1"/>
          </p:cNvPicPr>
          <p:nvPr/>
        </p:nvPicPr>
        <p:blipFill>
          <a:blip r:embed="rId4"/>
          <a:stretch>
            <a:fillRect/>
          </a:stretch>
        </p:blipFill>
        <p:spPr>
          <a:xfrm>
            <a:off x="2502535" y="3015615"/>
            <a:ext cx="9273540" cy="2792095"/>
          </a:xfrm>
          <a:prstGeom prst="rect">
            <a:avLst/>
          </a:prstGeom>
        </p:spPr>
      </p:pic>
      <p:sp>
        <p:nvSpPr>
          <p:cNvPr id="29" name="左大括号 28"/>
          <p:cNvSpPr/>
          <p:nvPr/>
        </p:nvSpPr>
        <p:spPr>
          <a:xfrm>
            <a:off x="3187700" y="1743075"/>
            <a:ext cx="314325" cy="10134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 name="文本框 3"/>
          <p:cNvSpPr txBox="1"/>
          <p:nvPr/>
        </p:nvSpPr>
        <p:spPr>
          <a:xfrm>
            <a:off x="3669030" y="1685925"/>
            <a:ext cx="1671320"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rgbClr val="FFFF00"/>
                </a:solidFill>
                <a:latin typeface="+mn-ea"/>
              </a:rPr>
              <a:t>有刷驱动电路</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无刷驱动电路</a:t>
            </a:r>
            <a:endParaRPr lang="zh-CN" altLang="en-US" sz="1400" b="0">
              <a:solidFill>
                <a:schemeClr val="bg1"/>
              </a:solidFill>
              <a:latin typeface="+mn-ea"/>
            </a:endParaRPr>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linds(horizontal)">
                                      <p:cBhvr>
                                        <p:cTn id="14" dur="500"/>
                                        <p:tgtEl>
                                          <p:spTgt spid="2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9" grpId="0" animBg="1"/>
      <p:bldP spid="4"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96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4.4 带编码器的减速电机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电机</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电机驱动电路</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电机控制主板</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轮式里程计</a:t>
            </a:r>
            <a:endParaRPr lang="zh-CN" altLang="en-US" sz="1400" b="0">
              <a:solidFill>
                <a:schemeClr val="bg1"/>
              </a:solidFill>
              <a:latin typeface="+mn-ea"/>
            </a:endParaRPr>
          </a:p>
        </p:txBody>
      </p:sp>
      <p:sp>
        <p:nvSpPr>
          <p:cNvPr id="9" name="右箭头 8"/>
          <p:cNvSpPr/>
          <p:nvPr/>
        </p:nvSpPr>
        <p:spPr>
          <a:xfrm>
            <a:off x="2104390" y="253111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858770" y="2162175"/>
            <a:ext cx="314325" cy="10134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 name="文本框 5"/>
          <p:cNvSpPr txBox="1"/>
          <p:nvPr/>
        </p:nvSpPr>
        <p:spPr>
          <a:xfrm>
            <a:off x="3300095" y="1917700"/>
            <a:ext cx="280987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上、下位机主板方案对比</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PID</a:t>
            </a:r>
            <a:r>
              <a:rPr lang="zh-CN" altLang="en-US" sz="1400" b="0">
                <a:solidFill>
                  <a:schemeClr val="bg1"/>
                </a:solidFill>
                <a:latin typeface="+mn-ea"/>
              </a:rPr>
              <a:t>控制</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通信协议</a:t>
            </a:r>
            <a:endParaRPr lang="zh-CN" altLang="en-US" sz="1400" b="0">
              <a:solidFill>
                <a:schemeClr val="bg1"/>
              </a:solidFill>
              <a:latin typeface="+mn-ea"/>
            </a:endParaRPr>
          </a:p>
        </p:txBody>
      </p:sp>
      <p:pic>
        <p:nvPicPr>
          <p:cNvPr id="16" name="图片 15" descr="图片42"/>
          <p:cNvPicPr>
            <a:picLocks noChangeAspect="1"/>
          </p:cNvPicPr>
          <p:nvPr/>
        </p:nvPicPr>
        <p:blipFill>
          <a:blip r:embed="rId4"/>
          <a:stretch>
            <a:fillRect/>
          </a:stretch>
        </p:blipFill>
        <p:spPr>
          <a:xfrm>
            <a:off x="6236970" y="1411605"/>
            <a:ext cx="5135880" cy="3074670"/>
          </a:xfrm>
          <a:prstGeom prst="rect">
            <a:avLst/>
          </a:prstGeom>
        </p:spPr>
      </p:pic>
      <p:sp>
        <p:nvSpPr>
          <p:cNvPr id="8" name="标题 14"/>
          <p:cNvSpPr>
            <a:spLocks noGrp="1"/>
          </p:cNvSpPr>
          <p:nvPr>
            <p:custDataLst>
              <p:tags r:id="rId5"/>
            </p:custDataLst>
          </p:nvPr>
        </p:nvSpPr>
        <p:spPr>
          <a:xfrm>
            <a:off x="1803400" y="6275705"/>
            <a:ext cx="6902450" cy="51498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lnSpc>
                <a:spcPct val="150000"/>
              </a:lnSpc>
            </a:pPr>
            <a:r>
              <a:rPr lang="en-US" sz="1800">
                <a:solidFill>
                  <a:srgbClr val="FFFF00"/>
                </a:solidFill>
                <a:sym typeface="+mn-ea"/>
              </a:rPr>
              <a:t>* </a:t>
            </a:r>
            <a:r>
              <a:rPr lang="zh-CN" altLang="en-US" sz="1800">
                <a:solidFill>
                  <a:srgbClr val="FFFF00"/>
                </a:solidFill>
                <a:sym typeface="+mn-ea"/>
              </a:rPr>
              <a:t>电路框图如果看不清，请看课本第</a:t>
            </a:r>
            <a:r>
              <a:rPr lang="en-US" altLang="zh-CN" sz="1800">
                <a:solidFill>
                  <a:srgbClr val="FFFF00"/>
                </a:solidFill>
                <a:sym typeface="+mn-ea"/>
              </a:rPr>
              <a:t>4.4</a:t>
            </a:r>
            <a:r>
              <a:rPr lang="zh-CN" altLang="en-US" sz="1800">
                <a:solidFill>
                  <a:srgbClr val="FFFF00"/>
                </a:solidFill>
                <a:sym typeface="+mn-ea"/>
              </a:rPr>
              <a:t>节的对应内容</a:t>
            </a:r>
            <a:endParaRPr lang="zh-CN" altLang="en-US" sz="1800">
              <a:solidFill>
                <a:srgbClr val="FFFF00"/>
              </a:solidFill>
              <a:sym typeface="+mn-ea"/>
            </a:endParaRPr>
          </a:p>
        </p:txBody>
      </p:sp>
      <p:sp>
        <p:nvSpPr>
          <p:cNvPr id="7" name="文本框 6"/>
          <p:cNvSpPr txBox="1"/>
          <p:nvPr/>
        </p:nvSpPr>
        <p:spPr>
          <a:xfrm>
            <a:off x="7752715" y="4486275"/>
            <a:ext cx="210375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chemeClr val="bg1"/>
                </a:solidFill>
                <a:latin typeface="+mn-ea"/>
              </a:rPr>
              <a:t>电机控制集成电路框图</a:t>
            </a:r>
            <a:endParaRPr lang="zh-CN" altLang="en-US" sz="1400" b="0">
              <a:solidFill>
                <a:schemeClr val="bg1"/>
              </a:solidFill>
              <a:latin typeface="+mn-ea"/>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2" end="2"/>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500"/>
                                        <p:tgtEl>
                                          <p:spTgt spid="5"/>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5" grpId="0" bldLvl="0" animBg="1"/>
      <p:bldP spid="6" grpId="0"/>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97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3"/>
            </p:custDataLst>
          </p:nvPr>
        </p:nvSpPr>
        <p:spPr>
          <a:xfrm>
            <a:off x="232410" y="597535"/>
            <a:ext cx="3545840" cy="496570"/>
          </a:xfrm>
        </p:spPr>
        <p:txBody>
          <a:bodyPr>
            <a:noAutofit/>
          </a:bodyPr>
          <a:p>
            <a:pPr algn="l"/>
            <a:r>
              <a:rPr sz="2000">
                <a:solidFill>
                  <a:srgbClr val="9CC2F0"/>
                </a:solidFill>
                <a:sym typeface="+mn-ea"/>
              </a:rPr>
              <a:t>4.4 带编码器的减速电机</a:t>
            </a:r>
            <a:endParaRPr lang="zh-CN" altLang="en-US" sz="2000">
              <a:solidFill>
                <a:srgbClr val="9CC2F0"/>
              </a:solidFill>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
        <p:nvSpPr>
          <p:cNvPr id="3" name="文本框 2"/>
          <p:cNvSpPr txBox="1"/>
          <p:nvPr/>
        </p:nvSpPr>
        <p:spPr>
          <a:xfrm>
            <a:off x="526415" y="1486535"/>
            <a:ext cx="167132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b="0">
                <a:solidFill>
                  <a:schemeClr val="bg1"/>
                </a:solidFill>
                <a:latin typeface="+mn-ea"/>
              </a:rPr>
              <a:t>电机</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电机驱动电路</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电机控制主板</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轮式里程计</a:t>
            </a:r>
            <a:endParaRPr lang="zh-CN" altLang="en-US" sz="1400" b="0">
              <a:solidFill>
                <a:schemeClr val="bg1"/>
              </a:solidFill>
              <a:latin typeface="+mn-ea"/>
            </a:endParaRPr>
          </a:p>
        </p:txBody>
      </p:sp>
      <p:pic>
        <p:nvPicPr>
          <p:cNvPr id="4" name="图片 3" descr="图片43"/>
          <p:cNvPicPr>
            <a:picLocks noChangeAspect="1"/>
          </p:cNvPicPr>
          <p:nvPr/>
        </p:nvPicPr>
        <p:blipFill>
          <a:blip r:embed="rId4"/>
          <a:stretch>
            <a:fillRect/>
          </a:stretch>
        </p:blipFill>
        <p:spPr>
          <a:xfrm>
            <a:off x="5842635" y="406400"/>
            <a:ext cx="5347970" cy="4394200"/>
          </a:xfrm>
          <a:prstGeom prst="rect">
            <a:avLst/>
          </a:prstGeom>
        </p:spPr>
      </p:pic>
      <p:sp>
        <p:nvSpPr>
          <p:cNvPr id="10" name="右箭头 9"/>
          <p:cNvSpPr/>
          <p:nvPr/>
        </p:nvSpPr>
        <p:spPr>
          <a:xfrm>
            <a:off x="2197735" y="2960370"/>
            <a:ext cx="627380" cy="25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526415" y="4941570"/>
            <a:ext cx="11272520" cy="1383665"/>
          </a:xfrm>
          <a:prstGeom prst="rect">
            <a:avLst/>
          </a:prstGeom>
          <a:noFill/>
          <a:ln w="9525">
            <a:noFill/>
          </a:ln>
        </p:spPr>
        <p:txBody>
          <a:bodyPr wrap="square">
            <a:spAutoFit/>
          </a:bodyPr>
          <a:p>
            <a:pPr marL="171450" indent="-171450">
              <a:lnSpc>
                <a:spcPct val="200000"/>
              </a:lnSpc>
              <a:buFont typeface="Wingdings" panose="05000000000000000000" charset="0"/>
              <a:buChar char="n"/>
            </a:pPr>
            <a:r>
              <a:rPr lang="zh-CN" altLang="en-US" sz="1400" b="0">
                <a:solidFill>
                  <a:srgbClr val="FFFF00"/>
                </a:solidFill>
                <a:latin typeface="+mn-ea"/>
              </a:rPr>
              <a:t>上位机</a:t>
            </a:r>
            <a:r>
              <a:rPr lang="en-US" altLang="zh-CN" sz="1400" b="0">
                <a:solidFill>
                  <a:srgbClr val="FFFF00"/>
                </a:solidFill>
                <a:latin typeface="+mn-ea"/>
              </a:rPr>
              <a:t>ROS</a:t>
            </a:r>
            <a:r>
              <a:rPr lang="zh-CN" altLang="en-US" sz="1400" b="0">
                <a:solidFill>
                  <a:srgbClr val="FFFF00"/>
                </a:solidFill>
                <a:latin typeface="+mn-ea"/>
              </a:rPr>
              <a:t>驱动中，一方面按照通信协议与下位机交换数据；另一方面向ROS中发布里程计话题/odom和订阅速度控制话题/cmd_vel。通信协议数据的收发解析相对容易，根据下位机传回来的编码值求解里程计是核心与难点。</a:t>
            </a:r>
            <a:endParaRPr lang="zh-CN" altLang="en-US" sz="1400" b="0">
              <a:solidFill>
                <a:srgbClr val="FFFF00"/>
              </a:solidFill>
              <a:latin typeface="+mn-ea"/>
            </a:endParaRPr>
          </a:p>
          <a:p>
            <a:pPr marL="171450" indent="-171450">
              <a:lnSpc>
                <a:spcPct val="200000"/>
              </a:lnSpc>
              <a:buFont typeface="Wingdings" panose="05000000000000000000" charset="0"/>
              <a:buChar char="n"/>
            </a:pPr>
            <a:r>
              <a:rPr lang="zh-CN" altLang="en-US" sz="1400" b="0">
                <a:solidFill>
                  <a:srgbClr val="FFFF00"/>
                </a:solidFill>
                <a:latin typeface="+mn-ea"/>
              </a:rPr>
              <a:t>里程计的解算，跟机器人底盘的结构和具体驱动方式有关，所以里程计解算将放在第6章来进行系统讨论。</a:t>
            </a:r>
            <a:endParaRPr lang="zh-CN" altLang="en-US" sz="1400" b="0">
              <a:solidFill>
                <a:srgbClr val="FFFF00"/>
              </a:solidFill>
              <a:latin typeface="+mn-ea"/>
            </a:endParaRPr>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8"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98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98</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9" name="文本框 8"/>
          <p:cNvSpPr txBox="1"/>
          <p:nvPr/>
        </p:nvSpPr>
        <p:spPr>
          <a:xfrm>
            <a:off x="495300" y="1873250"/>
            <a:ext cx="11261090" cy="1568450"/>
          </a:xfrm>
          <a:prstGeom prst="rect">
            <a:avLst/>
          </a:prstGeom>
          <a:noFill/>
          <a:ln w="6350">
            <a:noFill/>
            <a:prstDash val="solid"/>
          </a:ln>
        </p:spPr>
        <p:txBody>
          <a:bodyPr wrap="square" rtlCol="0">
            <a:spAutoFit/>
          </a:bodyPr>
          <a:p>
            <a:pPr marL="342900" indent="-342900" algn="l">
              <a:lnSpc>
                <a:spcPct val="200000"/>
              </a:lnSpc>
              <a:buFont typeface="Wingdings" panose="05000000000000000000" charset="0"/>
              <a:buChar char="n"/>
            </a:pPr>
            <a:r>
              <a:rPr lang="zh-CN" altLang="en-US" sz="2000">
                <a:solidFill>
                  <a:schemeClr val="bg1"/>
                </a:solidFill>
                <a:latin typeface="+mn-ea"/>
                <a:cs typeface="+mn-ea"/>
                <a:sym typeface="+mn-ea"/>
              </a:rPr>
              <a:t>例程源码下载：</a:t>
            </a:r>
            <a:r>
              <a:rPr lang="en-US" altLang="zh-CN" sz="2000">
                <a:solidFill>
                  <a:schemeClr val="bg1"/>
                </a:solidFill>
                <a:latin typeface="+mn-ea"/>
                <a:cs typeface="+mn-ea"/>
                <a:sym typeface="+mn-ea"/>
              </a:rPr>
              <a:t>   </a:t>
            </a:r>
            <a:r>
              <a:rPr lang="en-US" sz="2400">
                <a:solidFill>
                  <a:srgbClr val="FFFF00"/>
                </a:solidFill>
                <a:latin typeface="+mn-ea"/>
                <a:cs typeface="+mn-ea"/>
                <a:sym typeface="+mn-ea"/>
              </a:rPr>
              <a:t>https://github.com/xiihoo/Books_Robot_SLAM_Navigation</a:t>
            </a:r>
            <a:endParaRPr lang="en-US" sz="2400">
              <a:solidFill>
                <a:srgbClr val="FFFF00"/>
              </a:solidFill>
              <a:latin typeface="+mn-ea"/>
              <a:cs typeface="+mn-ea"/>
              <a:sym typeface="+mn-ea"/>
            </a:endParaRPr>
          </a:p>
          <a:p>
            <a:pPr marL="342900" indent="-342900" algn="l">
              <a:lnSpc>
                <a:spcPct val="200000"/>
              </a:lnSpc>
              <a:buFont typeface="Wingdings" panose="05000000000000000000" charset="0"/>
              <a:buChar char="n"/>
            </a:pPr>
            <a:r>
              <a:rPr lang="zh-CN" altLang="en-US" sz="2000">
                <a:solidFill>
                  <a:schemeClr val="bg1"/>
                </a:solidFill>
                <a:latin typeface="+mn-ea"/>
                <a:cs typeface="+mn-ea"/>
                <a:sym typeface="+mn-ea"/>
              </a:rPr>
              <a:t>课件</a:t>
            </a:r>
            <a:r>
              <a:rPr lang="en-US" altLang="zh-CN" sz="2000">
                <a:solidFill>
                  <a:schemeClr val="bg1"/>
                </a:solidFill>
                <a:latin typeface="+mn-ea"/>
                <a:cs typeface="+mn-ea"/>
                <a:sym typeface="+mn-ea"/>
              </a:rPr>
              <a:t>PPT</a:t>
            </a:r>
            <a:r>
              <a:rPr lang="zh-CN" altLang="en-US" sz="2000">
                <a:solidFill>
                  <a:schemeClr val="bg1"/>
                </a:solidFill>
                <a:latin typeface="+mn-ea"/>
                <a:cs typeface="+mn-ea"/>
                <a:sym typeface="+mn-ea"/>
              </a:rPr>
              <a:t>下载：</a:t>
            </a:r>
            <a:r>
              <a:rPr lang="en-US" altLang="zh-CN" sz="2000">
                <a:solidFill>
                  <a:schemeClr val="bg1"/>
                </a:solidFill>
                <a:latin typeface="+mn-ea"/>
                <a:cs typeface="+mn-ea"/>
                <a:sym typeface="+mn-ea"/>
              </a:rPr>
              <a:t>    </a:t>
            </a:r>
            <a:r>
              <a:rPr lang="en-US" sz="2400">
                <a:solidFill>
                  <a:srgbClr val="FFFF00"/>
                </a:solidFill>
                <a:latin typeface="+mn-ea"/>
                <a:cs typeface="+mn-ea"/>
                <a:sym typeface="+mn-ea"/>
              </a:rPr>
              <a:t>www.xiihoo.com</a:t>
            </a:r>
            <a:endParaRPr lang="en-US" altLang="en-US" sz="2400">
              <a:solidFill>
                <a:srgbClr val="FFFF00"/>
              </a:solidFill>
              <a:latin typeface="+mn-ea"/>
              <a:cs typeface="+mn-ea"/>
              <a:sym typeface="+mn-ea"/>
            </a:endParaRPr>
          </a:p>
        </p:txBody>
      </p:sp>
      <p:sp>
        <p:nvSpPr>
          <p:cNvPr id="28" name="文本框 27"/>
          <p:cNvSpPr txBox="1"/>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4</a:t>
            </a:r>
            <a:r>
              <a:rPr lang="zh-CN" altLang="en-US" sz="1400">
                <a:solidFill>
                  <a:schemeClr val="bg1"/>
                </a:solidFill>
              </a:rPr>
              <a:t>章：机器人传感器</a:t>
            </a:r>
            <a:endParaRPr lang="zh-CN" altLang="en-US" sz="1400">
              <a:solidFill>
                <a:schemeClr val="bg1"/>
              </a:solidFill>
            </a:endParaRPr>
          </a:p>
        </p:txBody>
      </p:sp>
    </p:spTree>
    <p:custDataLst>
      <p:tags r:id="rId3"/>
    </p:custDataLst>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0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0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0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0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08.xml><?xml version="1.0" encoding="utf-8"?>
<p:tagLst xmlns:p="http://schemas.openxmlformats.org/presentationml/2006/main">
  <p:tag name="KSO_WM_MEDIACOVER_FLAG" val="1"/>
  <p:tag name="KSO_WM_UNIT_MEDIACOVER_BTN_STATE" val="1"/>
  <p:tag name="KSO_WM_UNIT_MEDIACOVER_BTNRECT" val="1795*1795*460*46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0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1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1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1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1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1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1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2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2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2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2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2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2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3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3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3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3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3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3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4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4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4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4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4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4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4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4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4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5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5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5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5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5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5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5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5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5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6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6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6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6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6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7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7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7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7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7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7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7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8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8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8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8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8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8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8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9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9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9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9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9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9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9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9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9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0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0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0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0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0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0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0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0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20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1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1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1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1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1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1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1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1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1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2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2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2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2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2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2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2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2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2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3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3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3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3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3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3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3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3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3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4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24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4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4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4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4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4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4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4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5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5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5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5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5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5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25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5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5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6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6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6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6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6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7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7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7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7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7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7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8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8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8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8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8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28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8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9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9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9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9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9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9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9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9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9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0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0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0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0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0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0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0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0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0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1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1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1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1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1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1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1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1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1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2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2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2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2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2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2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2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32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2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3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3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3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3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3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3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3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3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3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4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4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4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4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4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4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34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4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4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5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5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5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5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5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5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5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5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5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6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6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6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6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6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36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6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7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7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7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7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77.xml><?xml version="1.0" encoding="utf-8"?>
<p:tagLst xmlns:p="http://schemas.openxmlformats.org/presentationml/2006/main">
  <p:tag name="COMMONDATA" val="eyJoZGlkIjoiM2Q3NDlmZDYxN2YxNmU3YWM2YWI4MzUwMmU2NGQxNWQifQ=="/>
  <p:tag name="KSO_WPP_MARK_KEY" val="04e43911-1418-414f-824d-f83894894f4a"/>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7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7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7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8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8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8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8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9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9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9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9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9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9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16367</Words>
  <Application>WPS 演示</Application>
  <PresentationFormat>宽屏</PresentationFormat>
  <Paragraphs>2306</Paragraphs>
  <Slides>100</Slides>
  <Notes>4</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28</vt:i4>
      </vt:variant>
      <vt:variant>
        <vt:lpstr>幻灯片标题</vt:lpstr>
      </vt:variant>
      <vt:variant>
        <vt:i4>100</vt:i4>
      </vt:variant>
    </vt:vector>
  </HeadingPairs>
  <TitlesOfParts>
    <vt:vector size="151" baseType="lpstr">
      <vt:lpstr>Arial</vt:lpstr>
      <vt:lpstr>宋体</vt:lpstr>
      <vt:lpstr>Wingdings</vt:lpstr>
      <vt:lpstr>微软雅黑</vt:lpstr>
      <vt:lpstr>Wingdings</vt:lpstr>
      <vt:lpstr>Arial Unicode MS</vt:lpstr>
      <vt:lpstr>Calibri</vt:lpstr>
      <vt:lpstr>Times New Roman</vt:lpstr>
      <vt:lpstr>Yu Gothic</vt:lpstr>
      <vt:lpstr>仿宋</vt:lpstr>
      <vt:lpstr>华文新魏</vt:lpstr>
      <vt:lpstr>微软雅黑 Light</vt:lpstr>
      <vt:lpstr>新宋体</vt:lpstr>
      <vt:lpstr>汉仪长仿宋体</vt:lpstr>
      <vt:lpstr>楷体</vt:lpstr>
      <vt:lpstr>等线</vt:lpstr>
      <vt:lpstr>等线 Light</vt:lpstr>
      <vt:lpstr>Adobe 仿宋 Std R</vt:lpstr>
      <vt:lpstr>Adobe 宋体 Std L</vt:lpstr>
      <vt:lpstr>Adobe 明體 Std L</vt:lpstr>
      <vt:lpstr>黑体</vt:lpstr>
      <vt:lpstr>Kozuka Gothic Pr6N H</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第1季 第3章：OpenCV图像处理 </vt:lpstr>
      <vt:lpstr>本书内容安排</vt:lpstr>
      <vt:lpstr>机器人、图像处理 和 OpenCV 是什么关系？</vt:lpstr>
      <vt:lpstr>搞机器人，有必要学习硬件吗？</vt:lpstr>
      <vt:lpstr>搞机器人，有必要学习硬件吗？</vt:lpstr>
      <vt:lpstr>搞机器人，有必要学习硬件吗？</vt:lpstr>
      <vt:lpstr>机器人就是一台 具有丰富输入输出接口的计算机</vt:lpstr>
      <vt:lpstr>机器人就是一台 具有丰富输入输出接口的计算机</vt:lpstr>
      <vt:lpstr>内容概要</vt:lpstr>
      <vt:lpstr>3.1 认识图像数据</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4.1 惯性测量单元</vt:lpstr>
      <vt:lpstr>内容概要</vt:lpstr>
      <vt:lpstr>4.1 惯性测量单元</vt:lpstr>
      <vt:lpstr>4.2 激光雷达</vt:lpstr>
      <vt:lpstr>4.2 激光雷达</vt:lpstr>
      <vt:lpstr>4.2 激光雷达</vt:lpstr>
      <vt:lpstr>4.2 激光雷达</vt:lpstr>
      <vt:lpstr>4.2 激光雷达</vt:lpstr>
      <vt:lpstr>4.2 激光雷达</vt:lpstr>
      <vt:lpstr>4.2 激光雷达</vt:lpstr>
      <vt:lpstr>4.2 激光雷达</vt:lpstr>
      <vt:lpstr>4.2 激光雷达</vt:lpstr>
      <vt:lpstr>内容概要</vt:lpstr>
      <vt:lpstr>4.2 激光雷达</vt:lpstr>
      <vt:lpstr>4.3 相机</vt:lpstr>
      <vt:lpstr>4.3 相机</vt:lpstr>
      <vt:lpstr>4.3 相机</vt:lpstr>
      <vt:lpstr>4.3 相机</vt:lpstr>
      <vt:lpstr>4.3 相机</vt:lpstr>
      <vt:lpstr>4.3 相机</vt:lpstr>
      <vt:lpstr>4.3 相机</vt:lpstr>
      <vt:lpstr>4.3 相机</vt:lpstr>
      <vt:lpstr>4.3 相机</vt:lpstr>
      <vt:lpstr>4.3 相机</vt:lpstr>
      <vt:lpstr>4.3 相机</vt:lpstr>
      <vt:lpstr>4.3 相机</vt:lpstr>
      <vt:lpstr>4.3 相机</vt:lpstr>
      <vt:lpstr>4.3 相机</vt:lpstr>
      <vt:lpstr>4.3 相机</vt:lpstr>
      <vt:lpstr>4.3 相机</vt:lpstr>
      <vt:lpstr>4.3 相机</vt:lpstr>
      <vt:lpstr>4.3 相机</vt:lpstr>
      <vt:lpstr>4.3 相机</vt:lpstr>
      <vt:lpstr>4.3 相机</vt:lpstr>
      <vt:lpstr>4.3 相机</vt:lpstr>
      <vt:lpstr>4.3 相机</vt:lpstr>
      <vt:lpstr>4.3 相机</vt:lpstr>
      <vt:lpstr>4.3 相机</vt:lpstr>
      <vt:lpstr>4.3 相机</vt:lpstr>
      <vt:lpstr>4.3 相机</vt:lpstr>
      <vt:lpstr>4.3 相机</vt:lpstr>
      <vt:lpstr>4.3 相机</vt:lpstr>
      <vt:lpstr>4.3 相机</vt:lpstr>
      <vt:lpstr>4.3 相机</vt:lpstr>
      <vt:lpstr>4.3 相机</vt:lpstr>
      <vt:lpstr>4.3 相机</vt:lpstr>
      <vt:lpstr>内容概要</vt:lpstr>
      <vt:lpstr>4.3 相机</vt:lpstr>
      <vt:lpstr>4.4 带编码器的减速电机</vt:lpstr>
      <vt:lpstr>4.4 带编码器的减速电机</vt:lpstr>
      <vt:lpstr>4.4 带编码器的减速电机</vt:lpstr>
      <vt:lpstr>4.4 带编码器的减速电机</vt:lpstr>
      <vt:lpstr>4.4 带编码器的减速电机</vt:lpstr>
      <vt:lpstr>4.4 带编码器的减速电机</vt:lpstr>
      <vt:lpstr>4.4 带编码器的减速电机</vt:lpstr>
      <vt:lpstr>PowerPoint 演示文稿</vt:lpstr>
      <vt:lpstr>敬请关注,长期更新...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小小虎蚜</cp:lastModifiedBy>
  <cp:revision>911</cp:revision>
  <dcterms:created xsi:type="dcterms:W3CDTF">2019-06-19T02:08:00Z</dcterms:created>
  <dcterms:modified xsi:type="dcterms:W3CDTF">2023-01-10T12:41:46Z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666800C72B1842E3919A710CF4E6926B</vt:lpwstr>
  </property>
</Properties>
</file>